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6"/>
    <p:sldMasterId id="2147483660" r:id="rId7"/>
    <p:sldMasterId id="2147483672" r:id="rId8"/>
  </p:sldMasterIdLst>
  <p:notesMasterIdLst>
    <p:notesMasterId r:id="rId37"/>
  </p:notesMasterIdLst>
  <p:handoutMasterIdLst>
    <p:handoutMasterId r:id="rId38"/>
  </p:handoutMasterIdLst>
  <p:sldIdLst>
    <p:sldId id="343" r:id="rId9"/>
    <p:sldId id="579" r:id="rId10"/>
    <p:sldId id="580" r:id="rId11"/>
    <p:sldId id="592" r:id="rId12"/>
    <p:sldId id="613" r:id="rId13"/>
    <p:sldId id="582" r:id="rId14"/>
    <p:sldId id="596" r:id="rId15"/>
    <p:sldId id="587" r:id="rId16"/>
    <p:sldId id="586" r:id="rId17"/>
    <p:sldId id="597" r:id="rId18"/>
    <p:sldId id="608" r:id="rId19"/>
    <p:sldId id="588" r:id="rId20"/>
    <p:sldId id="605" r:id="rId21"/>
    <p:sldId id="598" r:id="rId22"/>
    <p:sldId id="600" r:id="rId23"/>
    <p:sldId id="601" r:id="rId24"/>
    <p:sldId id="583" r:id="rId25"/>
    <p:sldId id="609" r:id="rId26"/>
    <p:sldId id="594" r:id="rId27"/>
    <p:sldId id="606" r:id="rId28"/>
    <p:sldId id="607" r:id="rId29"/>
    <p:sldId id="595" r:id="rId30"/>
    <p:sldId id="611" r:id="rId31"/>
    <p:sldId id="604" r:id="rId32"/>
    <p:sldId id="320" r:id="rId33"/>
    <p:sldId id="318" r:id="rId34"/>
    <p:sldId id="324" r:id="rId35"/>
    <p:sldId id="564" r:id="rId36"/>
  </p:sldIdLst>
  <p:sldSz cx="9144000" cy="6858000" type="screen4x3"/>
  <p:notesSz cx="6735763" cy="9866313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7BDE"/>
    <a:srgbClr val="4FB4FF"/>
    <a:srgbClr val="C1C919"/>
    <a:srgbClr val="0033CC"/>
    <a:srgbClr val="3888CA"/>
    <a:srgbClr val="FFFFFF"/>
    <a:srgbClr val="084976"/>
    <a:srgbClr val="1B5983"/>
    <a:srgbClr val="216C9F"/>
    <a:srgbClr val="265A9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Средний стиль 1 - акцент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Светлый стиль 2 - акцент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C89EF96-8CEA-46FF-86C4-4CE0E7609802}" styleName="Светлый стиль 3 - акцент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533" autoAdjust="0"/>
    <p:restoredTop sz="82571" autoAdjust="0"/>
  </p:normalViewPr>
  <p:slideViewPr>
    <p:cSldViewPr>
      <p:cViewPr>
        <p:scale>
          <a:sx n="66" d="100"/>
          <a:sy n="66" d="100"/>
        </p:scale>
        <p:origin x="941" y="39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slide" Target="slides/slide18.xml"/><Relationship Id="rId39" Type="http://schemas.openxmlformats.org/officeDocument/2006/relationships/presProps" Target="presProps.xml"/><Relationship Id="rId21" Type="http://schemas.openxmlformats.org/officeDocument/2006/relationships/slide" Target="slides/slide13.xml"/><Relationship Id="rId34" Type="http://schemas.openxmlformats.org/officeDocument/2006/relationships/slide" Target="slides/slide26.xml"/><Relationship Id="rId42" Type="http://schemas.openxmlformats.org/officeDocument/2006/relationships/tableStyles" Target="tableStyles.xml"/><Relationship Id="rId7" Type="http://schemas.openxmlformats.org/officeDocument/2006/relationships/slideMaster" Target="slideMasters/slideMaster2.xml"/><Relationship Id="rId2" Type="http://schemas.openxmlformats.org/officeDocument/2006/relationships/customXml" Target="../customXml/item2.xml"/><Relationship Id="rId16" Type="http://schemas.openxmlformats.org/officeDocument/2006/relationships/slide" Target="slides/slide8.xml"/><Relationship Id="rId20" Type="http://schemas.openxmlformats.org/officeDocument/2006/relationships/slide" Target="slides/slide12.xml"/><Relationship Id="rId29" Type="http://schemas.openxmlformats.org/officeDocument/2006/relationships/slide" Target="slides/slide21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1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slide" Target="slides/slide24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customXml" Target="../customXml/item5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slide" Target="slides/slide28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31" Type="http://schemas.openxmlformats.org/officeDocument/2006/relationships/slide" Target="slides/slide23.xml"/><Relationship Id="rId4" Type="http://schemas.openxmlformats.org/officeDocument/2006/relationships/customXml" Target="../customXml/item4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slide" Target="slides/slide27.xml"/><Relationship Id="rId8" Type="http://schemas.openxmlformats.org/officeDocument/2006/relationships/slideMaster" Target="slideMasters/slideMaster3.xml"/><Relationship Id="rId3" Type="http://schemas.openxmlformats.org/officeDocument/2006/relationships/customXml" Target="../customXml/item3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slide" Target="slides/slide25.xml"/><Relationship Id="rId38" Type="http://schemas.openxmlformats.org/officeDocument/2006/relationships/handoutMaster" Target="handoutMasters/handout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&#1050;&#1085;&#1080;&#1075;&#1072;2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7311063048449414E-2"/>
          <c:y val="6.4245042832914254E-2"/>
          <c:w val="0.87445269625387734"/>
          <c:h val="0.81565141169498023"/>
        </c:manualLayout>
      </c:layout>
      <c:scatterChart>
        <c:scatterStyle val="lineMarker"/>
        <c:varyColors val="0"/>
        <c:ser>
          <c:idx val="0"/>
          <c:order val="0"/>
          <c:tx>
            <c:strRef>
              <c:f>Лист1!$F$3:$F$12</c:f>
              <c:strCache>
                <c:ptCount val="10"/>
                <c:pt idx="0">
                  <c:v>WWW</c:v>
                </c:pt>
                <c:pt idx="1">
                  <c:v>Youtube</c:v>
                </c:pt>
                <c:pt idx="2">
                  <c:v>Amazon</c:v>
                </c:pt>
                <c:pt idx="3">
                  <c:v>Wikipedia</c:v>
                </c:pt>
                <c:pt idx="4">
                  <c:v>Wikidata</c:v>
                </c:pt>
                <c:pt idx="5">
                  <c:v>Open Street Map</c:v>
                </c:pt>
                <c:pt idx="6">
                  <c:v>Facebook</c:v>
                </c:pt>
                <c:pt idx="7">
                  <c:v>Open Library</c:v>
                </c:pt>
                <c:pt idx="8">
                  <c:v>IMDb</c:v>
                </c:pt>
                <c:pt idx="9">
                  <c:v>Twitter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16"/>
            <c:spPr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51000">
                    <a:srgbClr val="0070C0"/>
                  </a:gs>
                  <a:gs pos="26000">
                    <a:schemeClr val="bg1"/>
                  </a:gs>
                  <a:gs pos="100000">
                    <a:srgbClr val="0070C0"/>
                  </a:gs>
                </a:gsLst>
                <a:path path="circle">
                  <a:fillToRect l="50000" t="50000" r="50000" b="50000"/>
                </a:path>
                <a:tileRect/>
              </a:gradFill>
              <a:ln w="9525">
                <a:noFill/>
              </a:ln>
              <a:effectLst/>
            </c:spPr>
          </c:marker>
          <c:dPt>
            <c:idx val="3"/>
            <c:marker>
              <c:symbol val="circle"/>
              <c:size val="16"/>
              <c:spPr>
                <a:gradFill flip="none" rotWithShape="1"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51000">
                      <a:srgbClr val="FF0000"/>
                    </a:gs>
                    <a:gs pos="26000">
                      <a:schemeClr val="bg1"/>
                    </a:gs>
                    <a:gs pos="100000">
                      <a:srgbClr val="FF0000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 w="9525">
                  <a:noFill/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3-923A-4B4C-ADAE-A2A35865418D}"/>
              </c:ext>
            </c:extLst>
          </c:dPt>
          <c:dLbls>
            <c:dLbl>
              <c:idx val="0"/>
              <c:layout>
                <c:manualLayout>
                  <c:x val="-9.0353849572269745E-2"/>
                  <c:y val="-4.5957252736813461E-2"/>
                </c:manualLayout>
              </c:layout>
              <c:tx>
                <c:rich>
                  <a:bodyPr/>
                  <a:lstStyle/>
                  <a:p>
                    <a:fld id="{A4BB7CE8-5B3E-4149-AB3C-221110FEF3FF}" type="CELLRANGE">
                      <a:rPr lang="en-US"/>
                      <a:pPr/>
                      <a:t>[ДИАПАЗОН ЯЧЕЕК]</a:t>
                    </a:fld>
                    <a:endParaRPr lang="ru-RU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0-923A-4B4C-ADAE-A2A35865418D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B3537558-3425-4442-B6FB-9EEF106BCE6C}" type="CELLRANGE">
                      <a:rPr lang="ru-RU"/>
                      <a:pPr/>
                      <a:t>[ДИАПАЗОН ЯЧЕЕК]</a:t>
                    </a:fld>
                    <a:endParaRPr lang="ru-RU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1-923A-4B4C-ADAE-A2A35865418D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45D2C457-2B1C-4F6E-8D92-CE82D8476D79}" type="CELLRANGE">
                      <a:rPr lang="ru-RU"/>
                      <a:pPr/>
                      <a:t>[ДИАПАЗОН ЯЧЕЕК]</a:t>
                    </a:fld>
                    <a:endParaRPr lang="ru-RU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2-923A-4B4C-ADAE-A2A35865418D}"/>
                </c:ext>
              </c:extLst>
            </c:dLbl>
            <c:dLbl>
              <c:idx val="3"/>
              <c:layout>
                <c:manualLayout>
                  <c:x val="-0.15677270426742707"/>
                  <c:y val="4.6009380600223117E-2"/>
                </c:manualLayout>
              </c:layout>
              <c:tx>
                <c:rich>
                  <a:bodyPr/>
                  <a:lstStyle/>
                  <a:p>
                    <a:fld id="{C4FFEDC3-EA9C-49FB-A6DD-57160584F0EA}" type="CELLRANGE">
                      <a:rPr lang="en-US">
                        <a:solidFill>
                          <a:srgbClr val="FF0000"/>
                        </a:solidFill>
                      </a:rPr>
                      <a:pPr/>
                      <a:t>[ДИАПАЗОН ЯЧЕЕК]</a:t>
                    </a:fld>
                    <a:endParaRPr lang="ru-RU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3-923A-4B4C-ADAE-A2A35865418D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fld id="{75498C15-3DD0-46AC-A015-CF67AA231C53}" type="CELLRANGE">
                      <a:rPr lang="ru-RU"/>
                      <a:pPr/>
                      <a:t>[ДИАПАЗОН ЯЧЕЕК]</a:t>
                    </a:fld>
                    <a:endParaRPr lang="ru-RU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4-923A-4B4C-ADAE-A2A35865418D}"/>
                </c:ext>
              </c:extLst>
            </c:dLbl>
            <c:dLbl>
              <c:idx val="5"/>
              <c:layout>
                <c:manualLayout>
                  <c:x val="7.8386352133712686E-3"/>
                  <c:y val="-2.8116843700136424E-2"/>
                </c:manualLayout>
              </c:layout>
              <c:tx>
                <c:rich>
                  <a:bodyPr/>
                  <a:lstStyle/>
                  <a:p>
                    <a:fld id="{D3CB2454-80EF-46A9-88C9-607F752057A9}" type="CELLRANGE">
                      <a:rPr lang="en-US"/>
                      <a:pPr/>
                      <a:t>[ДИАПАЗОН ЯЧЕЕК]</a:t>
                    </a:fld>
                    <a:endParaRPr lang="ru-RU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2379766445703564"/>
                      <c:h val="6.0177894887685587E-2"/>
                    </c:manualLayout>
                  </c15:layout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5-923A-4B4C-ADAE-A2A35865418D}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fld id="{F6605B28-40F0-4660-9BD7-1C96A2E7875F}" type="CELLRANGE">
                      <a:rPr lang="ru-RU"/>
                      <a:pPr/>
                      <a:t>[ДИАПАЗОН ЯЧЕЕК]</a:t>
                    </a:fld>
                    <a:endParaRPr lang="ru-RU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6-923A-4B4C-ADAE-A2A35865418D}"/>
                </c:ext>
              </c:extLst>
            </c:dLbl>
            <c:dLbl>
              <c:idx val="7"/>
              <c:tx>
                <c:rich>
                  <a:bodyPr/>
                  <a:lstStyle/>
                  <a:p>
                    <a:fld id="{58C20248-9610-47C6-8ADF-868C207506AA}" type="CELLRANGE">
                      <a:rPr lang="ru-RU"/>
                      <a:pPr/>
                      <a:t>[ДИАПАЗОН ЯЧЕЕК]</a:t>
                    </a:fld>
                    <a:endParaRPr lang="ru-RU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7-923A-4B4C-ADAE-A2A35865418D}"/>
                </c:ext>
              </c:extLst>
            </c:dLbl>
            <c:dLbl>
              <c:idx val="8"/>
              <c:tx>
                <c:rich>
                  <a:bodyPr/>
                  <a:lstStyle/>
                  <a:p>
                    <a:fld id="{BCA6C7F6-8CC0-4178-B8EF-54E6F167D039}" type="CELLRANGE">
                      <a:rPr lang="ru-RU"/>
                      <a:pPr/>
                      <a:t>[ДИАПАЗОН ЯЧЕЕК]</a:t>
                    </a:fld>
                    <a:endParaRPr lang="ru-RU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8-923A-4B4C-ADAE-A2A35865418D}"/>
                </c:ext>
              </c:extLst>
            </c:dLbl>
            <c:dLbl>
              <c:idx val="9"/>
              <c:layout>
                <c:manualLayout>
                  <c:x val="-9.7982940167141916E-3"/>
                  <c:y val="5.3677610700260357E-2"/>
                </c:manualLayout>
              </c:layout>
              <c:tx>
                <c:rich>
                  <a:bodyPr/>
                  <a:lstStyle/>
                  <a:p>
                    <a:fld id="{739B0F7E-14C0-42BA-B50A-397DAB88840D}" type="CELLRANGE">
                      <a:rPr lang="en-US" smtClean="0"/>
                      <a:pPr/>
                      <a:t>[ДИАПАЗОН ЯЧЕЕК]</a:t>
                    </a:fld>
                    <a:endParaRPr lang="ru-RU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9-923A-4B4C-ADAE-A2A35865418D}"/>
                </c:ext>
              </c:extLst>
            </c:dLbl>
            <c:spPr>
              <a:solidFill>
                <a:sysClr val="window" lastClr="FFFFFF"/>
              </a:solidFill>
              <a:ln w="19050">
                <a:solidFill>
                  <a:sysClr val="windowText" lastClr="000000">
                    <a:lumMod val="25000"/>
                    <a:lumOff val="75000"/>
                  </a:sysClr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rgbClr val="0070C0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  <c15:showDataLabelsRange val="1"/>
                <c15:showLeaderLines val="0"/>
              </c:ext>
            </c:extLst>
          </c:dLbls>
          <c:xVal>
            <c:numRef>
              <c:f>Лист1!$G$3:$G$12</c:f>
              <c:numCache>
                <c:formatCode>General</c:formatCode>
                <c:ptCount val="10"/>
                <c:pt idx="0">
                  <c:v>1E+21</c:v>
                </c:pt>
                <c:pt idx="1">
                  <c:v>1000000000000000</c:v>
                </c:pt>
                <c:pt idx="2">
                  <c:v>125892541179.41724</c:v>
                </c:pt>
                <c:pt idx="3">
                  <c:v>31622776601.68388</c:v>
                </c:pt>
                <c:pt idx="4">
                  <c:v>1000000000</c:v>
                </c:pt>
                <c:pt idx="5">
                  <c:v>125892541179.41724</c:v>
                </c:pt>
                <c:pt idx="6">
                  <c:v>31622776601683.871</c:v>
                </c:pt>
                <c:pt idx="7">
                  <c:v>31622776.601683889</c:v>
                </c:pt>
                <c:pt idx="8" formatCode="_(* #,##0.00_);_(* \(#,##0.00\);_(* &quot;-&quot;??_);_(@_)">
                  <c:v>1995262.314968887</c:v>
                </c:pt>
                <c:pt idx="9">
                  <c:v>251188643150.95743</c:v>
                </c:pt>
              </c:numCache>
            </c:numRef>
          </c:xVal>
          <c:yVal>
            <c:numRef>
              <c:f>Лист1!$H$3:$H$12</c:f>
              <c:numCache>
                <c:formatCode>General</c:formatCode>
                <c:ptCount val="10"/>
                <c:pt idx="0">
                  <c:v>1</c:v>
                </c:pt>
                <c:pt idx="1">
                  <c:v>1.5</c:v>
                </c:pt>
                <c:pt idx="2">
                  <c:v>4</c:v>
                </c:pt>
                <c:pt idx="3">
                  <c:v>3.7</c:v>
                </c:pt>
                <c:pt idx="4">
                  <c:v>4.9000000000000004</c:v>
                </c:pt>
                <c:pt idx="5">
                  <c:v>3.1</c:v>
                </c:pt>
                <c:pt idx="6">
                  <c:v>2.8</c:v>
                </c:pt>
                <c:pt idx="7">
                  <c:v>2.5</c:v>
                </c:pt>
                <c:pt idx="8">
                  <c:v>4.4000000000000004</c:v>
                </c:pt>
                <c:pt idx="9">
                  <c:v>3</c:v>
                </c:pt>
              </c:numCache>
            </c:numRef>
          </c:yVal>
          <c:smooth val="0"/>
          <c:extLst>
            <c:ext xmlns:c15="http://schemas.microsoft.com/office/drawing/2012/chart" uri="{02D57815-91ED-43cb-92C2-25804820EDAC}">
              <c15:datalabelsRange>
                <c15:f>Лист1!$I$3:$I$12</c15:f>
                <c15:dlblRangeCache>
                  <c:ptCount val="10"/>
                  <c:pt idx="0">
                    <c:v>WWW</c:v>
                  </c:pt>
                  <c:pt idx="1">
                    <c:v>Youtube</c:v>
                  </c:pt>
                  <c:pt idx="2">
                    <c:v>Amazon</c:v>
                  </c:pt>
                  <c:pt idx="3">
                    <c:v>Wikipedia</c:v>
                  </c:pt>
                  <c:pt idx="4">
                    <c:v>Wikidata</c:v>
                  </c:pt>
                  <c:pt idx="5">
                    <c:v>Open Street Map</c:v>
                  </c:pt>
                  <c:pt idx="6">
                    <c:v>Facebook</c:v>
                  </c:pt>
                  <c:pt idx="7">
                    <c:v>Open Library</c:v>
                  </c:pt>
                  <c:pt idx="8">
                    <c:v>IMDb</c:v>
                  </c:pt>
                  <c:pt idx="9">
                    <c:v>Twitter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0A-923A-4B4C-ADAE-A2A35865418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202467263"/>
        <c:axId val="1245368623"/>
      </c:scatterChart>
      <c:valAx>
        <c:axId val="1202467263"/>
        <c:scaling>
          <c:logBase val="10"/>
          <c:orientation val="minMax"/>
          <c:min val="100000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E+0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245368623"/>
        <c:crosses val="autoZero"/>
        <c:crossBetween val="midCat"/>
      </c:valAx>
      <c:valAx>
        <c:axId val="1245368623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202467263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2" y="1"/>
            <a:ext cx="2919565" cy="49386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14629" y="1"/>
            <a:ext cx="2919565" cy="49386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39CF1F-E6F6-4C12-B0FC-79FF134CDCE5}" type="datetimeFigureOut">
              <a:rPr lang="ru-RU" smtClean="0"/>
              <a:t>21.11.2018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2" y="9370871"/>
            <a:ext cx="2919565" cy="49386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14629" y="9370871"/>
            <a:ext cx="2919565" cy="49386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5B6C8D-1F19-460C-8550-FBD0E7A1B15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12332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2" y="1"/>
            <a:ext cx="2919565" cy="49386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14629" y="1"/>
            <a:ext cx="2919565" cy="49386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415E9A-56C9-4204-9B3E-7B61DEF1A63D}" type="datetimeFigureOut">
              <a:rPr lang="ru-RU" smtClean="0"/>
              <a:t>21.11.2018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901700" y="739775"/>
            <a:ext cx="4932363" cy="37004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73266" y="4686226"/>
            <a:ext cx="5389239" cy="444007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2" y="9370871"/>
            <a:ext cx="2919565" cy="49386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14629" y="9370871"/>
            <a:ext cx="2919565" cy="49386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E9792E-CF52-4F82-BFE7-89CE0FA348B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272094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ru.wikipedia.org/wiki/%D0%90%D0%BD%D0%B3%D0%BB%D0%B8%D0%B9%D1%81%D0%BA%D0%B8%D0%B9_%D1%8F%D0%B7%D1%8B%D0%BA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ru.wikipedia.org/wiki/%D0%98%D0%BD%D1%84%D0%BE%D1%80%D0%BC%D0%B0%D1%86%D0%B8%D1%8F" TargetMode="External"/><Relationship Id="rId5" Type="http://schemas.openxmlformats.org/officeDocument/2006/relationships/hyperlink" Target="https://ru.wikipedia.org/wiki/%D0%92%D1%81%D0%B5%D0%BC%D0%B8%D1%80%D0%BD%D0%B0%D1%8F_%D0%BF%D0%B0%D1%83%D1%82%D0%B8%D0%BD%D0%B0" TargetMode="External"/><Relationship Id="rId4" Type="http://schemas.openxmlformats.org/officeDocument/2006/relationships/hyperlink" Target="https://ru.wikipedia.org/wiki/%D0%A1%D0%B5%D0%BC%D0%B0%D0%BD%D1%82%D0%B8%D1%87%D0%B5%D1%81%D0%BA%D0%B0%D1%8F_%D1%81%D0%B5%D1%82%D1%8C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Семантические технологии сконцентрированы на таких вопросах, как:</a:t>
            </a:r>
          </a:p>
          <a:p>
            <a:r>
              <a:rPr lang="ru-RU" dirty="0"/>
              <a:t>• определение понятий и тем;</a:t>
            </a:r>
          </a:p>
          <a:p>
            <a:r>
              <a:rPr lang="ru-RU" dirty="0"/>
              <a:t>• извлечение смысла из сообщений;</a:t>
            </a:r>
          </a:p>
          <a:p>
            <a:r>
              <a:rPr lang="ru-RU" dirty="0"/>
              <a:t>• категоризация и нахождение взаимосвязей между понятиями.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E9792E-CF52-4F82-BFE7-89CE0FA348B9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797665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E9792E-CF52-4F82-BFE7-89CE0FA348B9}" type="slidenum">
              <a:rPr lang="ru-RU" smtClean="0"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925045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E9792E-CF52-4F82-BFE7-89CE0FA348B9}" type="slidenum">
              <a:rPr lang="ru-RU" smtClean="0"/>
              <a:t>28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797492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Онтология – концептуальная схема, формализующая предметную область. Обычно содержит все основные классы объектов и связи между ними используя для этого понятия, экземпляры, атрибуты и различные отношения между ними.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E9792E-CF52-4F82-BFE7-89CE0FA348B9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619311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Семантическая </a:t>
            </a:r>
          </a:p>
          <a:p>
            <a:r>
              <a:rPr lang="ru-RU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Семанти́ческая</a:t>
            </a:r>
            <a:r>
              <a:rPr lang="ru-RU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паути́на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</a:t>
            </a:r>
            <a:r>
              <a:rPr lang="ru-R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Английский язык"/>
              </a:rPr>
              <a:t>англ.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ru-RU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semantic</a:t>
            </a:r>
            <a:r>
              <a:rPr lang="ru-RU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 — это общедоступная глобальная </a:t>
            </a:r>
            <a:r>
              <a:rPr lang="ru-R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Семантическая сеть"/>
              </a:rPr>
              <a:t>семантическая сеть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формируемая на базе </a:t>
            </a:r>
            <a:r>
              <a:rPr lang="ru-R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 tooltip="Всемирная паутина"/>
              </a:rPr>
              <a:t>Всемирной паутины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путём стандартизации представления </a:t>
            </a:r>
            <a:r>
              <a:rPr lang="ru-RU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 tooltip="Информация"/>
              </a:rPr>
              <a:t>информации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виде, пригодном для машинной обработки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E9792E-CF52-4F82-BFE7-89CE0FA348B9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57069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FIBO Financial Industry Business Ontology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E9792E-CF52-4F82-BFE7-89CE0FA348B9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822419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E9792E-CF52-4F82-BFE7-89CE0FA348B9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762682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E9792E-CF52-4F82-BFE7-89CE0FA348B9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544244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E9792E-CF52-4F82-BFE7-89CE0FA348B9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3326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E9792E-CF52-4F82-BFE7-89CE0FA348B9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953012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E9792E-CF52-4F82-BFE7-89CE0FA348B9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647678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CD69588-8C96-436B-811E-816BDDBFE22E}" type="datetimeFigureOut">
              <a:rPr lang="ru-RU" smtClean="0"/>
              <a:t>21.11.2018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C2B59FA-94E0-4A19-A130-819CA896967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670902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CD69588-8C96-436B-811E-816BDDBFE22E}" type="datetimeFigureOut">
              <a:rPr lang="ru-RU" smtClean="0"/>
              <a:t>21.11.2018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C2B59FA-94E0-4A19-A130-819CA896967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971954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CD69588-8C96-436B-811E-816BDDBFE22E}" type="datetimeFigureOut">
              <a:rPr lang="ru-RU" smtClean="0"/>
              <a:t>21.11.2018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C2B59FA-94E0-4A19-A130-819CA896967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138627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Пуст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 userDrawn="1"/>
        </p:nvSpPr>
        <p:spPr>
          <a:xfrm>
            <a:off x="0" y="331019"/>
            <a:ext cx="9144000" cy="318272"/>
          </a:xfrm>
          <a:prstGeom prst="rect">
            <a:avLst/>
          </a:prstGeom>
          <a:solidFill>
            <a:srgbClr val="4F81BD"/>
          </a:solidFill>
          <a:ln w="25400" cap="flat" cmpd="sng" algn="ctr">
            <a:noFill/>
            <a:prstDash val="solid"/>
          </a:ln>
          <a:effectLst/>
        </p:spPr>
        <p:txBody>
          <a:bodyPr lIns="731520" rIns="1463040" rtlCol="0" anchor="ctr"/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1" i="0" u="none" strike="noStrike" kern="0" cap="all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4" name="Picture 4" descr="D:\Мои документы\Фирменный_стиль\Arrow2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133" y="332658"/>
            <a:ext cx="366412" cy="325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Группа 4"/>
          <p:cNvGrpSpPr/>
          <p:nvPr userDrawn="1"/>
        </p:nvGrpSpPr>
        <p:grpSpPr>
          <a:xfrm>
            <a:off x="7690440" y="69297"/>
            <a:ext cx="864096" cy="1052736"/>
            <a:chOff x="7812360" y="69297"/>
            <a:chExt cx="864096" cy="1052736"/>
          </a:xfrm>
        </p:grpSpPr>
        <p:sp>
          <p:nvSpPr>
            <p:cNvPr id="6" name="Прямоугольник 5"/>
            <p:cNvSpPr/>
            <p:nvPr userDrawn="1"/>
          </p:nvSpPr>
          <p:spPr>
            <a:xfrm>
              <a:off x="7812360" y="69297"/>
              <a:ext cx="864096" cy="105273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800"/>
            </a:p>
          </p:txBody>
        </p:sp>
        <p:pic>
          <p:nvPicPr>
            <p:cNvPr id="7" name="Рисунок 6"/>
            <p:cNvPicPr>
              <a:picLocks noChangeAspect="1"/>
            </p:cNvPicPr>
            <p:nvPr userDrawn="1"/>
          </p:nvPicPr>
          <p:blipFill>
            <a:blip r:embed="rId3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872097" y="69299"/>
              <a:ext cx="744621" cy="766807"/>
            </a:xfrm>
            <a:prstGeom prst="rect">
              <a:avLst/>
            </a:prstGeom>
          </p:spPr>
        </p:pic>
      </p:grpSp>
      <p:sp>
        <p:nvSpPr>
          <p:cNvPr id="8" name="TextBox 7"/>
          <p:cNvSpPr txBox="1"/>
          <p:nvPr userDrawn="1"/>
        </p:nvSpPr>
        <p:spPr>
          <a:xfrm>
            <a:off x="8515213" y="296278"/>
            <a:ext cx="649201" cy="40011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/>
            <a:fld id="{BC2B59FA-94E0-4A19-A130-819CA8969678}" type="slidenum">
              <a:rPr lang="ru-RU" sz="2000" b="1" smtClean="0">
                <a:solidFill>
                  <a:schemeClr val="bg1"/>
                </a:solidFill>
              </a:rPr>
              <a:pPr algn="r"/>
              <a:t>‹#›</a:t>
            </a:fld>
            <a:endParaRPr lang="ru-RU" sz="2000" b="1" dirty="0">
              <a:solidFill>
                <a:schemeClr val="bg1"/>
              </a:solidFill>
            </a:endParaRPr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10" hasCustomPrompt="1"/>
          </p:nvPr>
        </p:nvSpPr>
        <p:spPr>
          <a:xfrm>
            <a:off x="683999" y="318827"/>
            <a:ext cx="6984000" cy="31827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buNone/>
              <a:defRPr sz="2000" b="1" cap="all" baseline="0">
                <a:solidFill>
                  <a:schemeClr val="bg1"/>
                </a:solidFill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ru-RU" dirty="0"/>
              <a:t>Заголовок слайда</a:t>
            </a:r>
          </a:p>
        </p:txBody>
      </p:sp>
    </p:spTree>
    <p:extLst>
      <p:ext uri="{BB962C8B-B14F-4D97-AF65-F5344CB8AC3E}">
        <p14:creationId xmlns:p14="http://schemas.microsoft.com/office/powerpoint/2010/main" val="10118066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Базов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 userDrawn="1"/>
        </p:nvSpPr>
        <p:spPr>
          <a:xfrm>
            <a:off x="0" y="331019"/>
            <a:ext cx="9144000" cy="318272"/>
          </a:xfrm>
          <a:prstGeom prst="rect">
            <a:avLst/>
          </a:prstGeom>
          <a:solidFill>
            <a:srgbClr val="4F81BD"/>
          </a:solidFill>
          <a:ln w="25400" cap="flat" cmpd="sng" algn="ctr">
            <a:noFill/>
            <a:prstDash val="solid"/>
          </a:ln>
          <a:effectLst/>
        </p:spPr>
        <p:txBody>
          <a:bodyPr lIns="731520" rIns="1463040" rtlCol="0" anchor="ctr"/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1" i="0" u="none" strike="noStrike" kern="0" cap="all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4" name="Picture 4" descr="D:\Мои документы\Фирменный_стиль\Arrow2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133" y="332658"/>
            <a:ext cx="366412" cy="325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Группа 4"/>
          <p:cNvGrpSpPr/>
          <p:nvPr userDrawn="1"/>
        </p:nvGrpSpPr>
        <p:grpSpPr>
          <a:xfrm>
            <a:off x="7690440" y="69297"/>
            <a:ext cx="864096" cy="1052736"/>
            <a:chOff x="7812360" y="69297"/>
            <a:chExt cx="864096" cy="1052736"/>
          </a:xfrm>
        </p:grpSpPr>
        <p:sp>
          <p:nvSpPr>
            <p:cNvPr id="6" name="Прямоугольник 5"/>
            <p:cNvSpPr/>
            <p:nvPr userDrawn="1"/>
          </p:nvSpPr>
          <p:spPr>
            <a:xfrm>
              <a:off x="7812360" y="69297"/>
              <a:ext cx="864096" cy="105273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800"/>
            </a:p>
          </p:txBody>
        </p:sp>
        <p:pic>
          <p:nvPicPr>
            <p:cNvPr id="7" name="Рисунок 6"/>
            <p:cNvPicPr>
              <a:picLocks noChangeAspect="1"/>
            </p:cNvPicPr>
            <p:nvPr userDrawn="1"/>
          </p:nvPicPr>
          <p:blipFill>
            <a:blip r:embed="rId3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872097" y="69299"/>
              <a:ext cx="744621" cy="766807"/>
            </a:xfrm>
            <a:prstGeom prst="rect">
              <a:avLst/>
            </a:prstGeom>
          </p:spPr>
        </p:pic>
      </p:grpSp>
      <p:sp>
        <p:nvSpPr>
          <p:cNvPr id="8" name="TextBox 7"/>
          <p:cNvSpPr txBox="1"/>
          <p:nvPr userDrawn="1"/>
        </p:nvSpPr>
        <p:spPr>
          <a:xfrm>
            <a:off x="8515213" y="296278"/>
            <a:ext cx="649201" cy="40011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/>
            <a:fld id="{BC2B59FA-94E0-4A19-A130-819CA8969678}" type="slidenum">
              <a:rPr lang="ru-RU" sz="2000" b="1" smtClean="0">
                <a:solidFill>
                  <a:schemeClr val="bg1"/>
                </a:solidFill>
              </a:rPr>
              <a:pPr algn="r"/>
              <a:t>‹#›</a:t>
            </a:fld>
            <a:endParaRPr lang="ru-RU" sz="2000" b="1" dirty="0">
              <a:solidFill>
                <a:schemeClr val="bg1"/>
              </a:solidFill>
            </a:endParaRPr>
          </a:p>
        </p:txBody>
      </p:sp>
      <p:sp>
        <p:nvSpPr>
          <p:cNvPr id="13" name="Текст 12"/>
          <p:cNvSpPr>
            <a:spLocks noGrp="1"/>
          </p:cNvSpPr>
          <p:nvPr>
            <p:ph type="body" sz="quarter" idx="11"/>
          </p:nvPr>
        </p:nvSpPr>
        <p:spPr>
          <a:xfrm>
            <a:off x="227133" y="898818"/>
            <a:ext cx="8733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kumimoji="0" lang="ru-RU" sz="1800" b="0" i="0" u="none" strike="noStrike" kern="0" cap="none" spc="0" normalizeH="0" baseline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</a:defRPr>
            </a:lvl1pPr>
            <a:lvl2pPr>
              <a:defRPr lang="ru-RU" sz="1800" smtClean="0"/>
            </a:lvl2pPr>
            <a:lvl3pPr>
              <a:defRPr lang="ru-RU" sz="1800" smtClean="0"/>
            </a:lvl3pPr>
            <a:lvl4pPr>
              <a:defRPr lang="ru-RU" smtClean="0"/>
            </a:lvl4pPr>
            <a:lvl5pPr>
              <a:defRPr lang="ru-RU"/>
            </a:lvl5pPr>
          </a:lstStyle>
          <a:p>
            <a:pPr marL="0"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dirty="0"/>
              <a:t>Образец текста</a:t>
            </a:r>
          </a:p>
        </p:txBody>
      </p:sp>
      <p:sp>
        <p:nvSpPr>
          <p:cNvPr id="14" name="Текст 12"/>
          <p:cNvSpPr>
            <a:spLocks noGrp="1"/>
          </p:cNvSpPr>
          <p:nvPr>
            <p:ph type="body" sz="quarter" idx="12" hasCustomPrompt="1"/>
          </p:nvPr>
        </p:nvSpPr>
        <p:spPr>
          <a:xfrm>
            <a:off x="205006" y="1415677"/>
            <a:ext cx="87339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342900" indent="-342900">
              <a:buFont typeface="+mj-lt"/>
              <a:buAutoNum type="arabicPeriod"/>
              <a:defRPr kumimoji="0" lang="ru-RU" sz="1800" b="0" i="0" u="none" strike="noStrike" kern="0" cap="none" spc="0" normalizeH="0" baseline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</a:defRPr>
            </a:lvl1pPr>
            <a:lvl2pPr>
              <a:defRPr lang="ru-RU" sz="1800" smtClean="0"/>
            </a:lvl2pPr>
            <a:lvl3pPr>
              <a:defRPr lang="ru-RU" sz="1800" smtClean="0"/>
            </a:lvl3pPr>
            <a:lvl4pPr>
              <a:defRPr lang="ru-RU" smtClean="0"/>
            </a:lvl4pPr>
            <a:lvl5pPr>
              <a:defRPr lang="ru-RU"/>
            </a:lvl5pPr>
          </a:lstStyle>
          <a:p>
            <a:pPr marL="342900" marR="0" lvl="0" indent="-3429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ru-RU" dirty="0"/>
              <a:t>Образец списка</a:t>
            </a:r>
          </a:p>
          <a:p>
            <a:pPr marL="342900" marR="0" lvl="0" indent="-3429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ru-RU" dirty="0"/>
              <a:t>Этап 2</a:t>
            </a:r>
          </a:p>
          <a:p>
            <a:pPr marL="342900" marR="0" lvl="0" indent="-3429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ru-RU" dirty="0"/>
              <a:t>Этап 3</a:t>
            </a:r>
          </a:p>
          <a:p>
            <a:pPr marL="342900" marR="0" lvl="0" indent="-3429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ru-RU" dirty="0"/>
          </a:p>
        </p:txBody>
      </p:sp>
      <p:sp>
        <p:nvSpPr>
          <p:cNvPr id="12" name="Текст 9"/>
          <p:cNvSpPr>
            <a:spLocks noGrp="1"/>
          </p:cNvSpPr>
          <p:nvPr>
            <p:ph type="body" sz="quarter" idx="10" hasCustomPrompt="1"/>
          </p:nvPr>
        </p:nvSpPr>
        <p:spPr>
          <a:xfrm>
            <a:off x="683999" y="318827"/>
            <a:ext cx="6984000" cy="31827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buNone/>
              <a:defRPr sz="2000" b="1" cap="all" baseline="0">
                <a:solidFill>
                  <a:schemeClr val="bg1"/>
                </a:solidFill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ru-RU" dirty="0"/>
              <a:t>Заголовок слайда</a:t>
            </a:r>
          </a:p>
        </p:txBody>
      </p:sp>
    </p:spTree>
    <p:extLst>
      <p:ext uri="{BB962C8B-B14F-4D97-AF65-F5344CB8AC3E}">
        <p14:creationId xmlns:p14="http://schemas.microsoft.com/office/powerpoint/2010/main" val="32595619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BC73A3-2951-4290-9956-04E3E2CD859E}" type="datetimeFigureOut">
              <a:rPr lang="ru-RU" smtClean="0"/>
              <a:t>21.11.2018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51F35-E241-4BA3-8671-46CAADF85B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5804059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BC73A3-2951-4290-9956-04E3E2CD859E}" type="datetimeFigureOut">
              <a:rPr lang="ru-RU" smtClean="0"/>
              <a:t>21.11.2018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51F35-E241-4BA3-8671-46CAADF85B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883527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BC73A3-2951-4290-9956-04E3E2CD859E}" type="datetimeFigureOut">
              <a:rPr lang="ru-RU" smtClean="0"/>
              <a:t>21.11.2018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51F35-E241-4BA3-8671-46CAADF85B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970407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BC73A3-2951-4290-9956-04E3E2CD859E}" type="datetimeFigureOut">
              <a:rPr lang="ru-RU" smtClean="0"/>
              <a:t>21.11.2018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51F35-E241-4BA3-8671-46CAADF85B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7061973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BC73A3-2951-4290-9956-04E3E2CD859E}" type="datetimeFigureOut">
              <a:rPr lang="ru-RU" smtClean="0"/>
              <a:t>21.11.2018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51F35-E241-4BA3-8671-46CAADF85B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2225039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BC73A3-2951-4290-9956-04E3E2CD859E}" type="datetimeFigureOut">
              <a:rPr lang="ru-RU" smtClean="0"/>
              <a:t>21.11.2018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51F35-E241-4BA3-8671-46CAADF85B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95252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CD69588-8C96-436B-811E-816BDDBFE22E}" type="datetimeFigureOut">
              <a:rPr lang="ru-RU" smtClean="0"/>
              <a:t>21.11.2018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C2B59FA-94E0-4A19-A130-819CA896967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2033634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BC73A3-2951-4290-9956-04E3E2CD859E}" type="datetimeFigureOut">
              <a:rPr lang="ru-RU" smtClean="0"/>
              <a:t>21.11.2018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51F35-E241-4BA3-8671-46CAADF85B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5511938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BC73A3-2951-4290-9956-04E3E2CD859E}" type="datetimeFigureOut">
              <a:rPr lang="ru-RU" smtClean="0"/>
              <a:t>21.11.2018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51F35-E241-4BA3-8671-46CAADF85B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5065882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BC73A3-2951-4290-9956-04E3E2CD859E}" type="datetimeFigureOut">
              <a:rPr lang="ru-RU" smtClean="0"/>
              <a:t>21.11.2018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51F35-E241-4BA3-8671-46CAADF85B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56626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BC73A3-2951-4290-9956-04E3E2CD859E}" type="datetimeFigureOut">
              <a:rPr lang="ru-RU" smtClean="0"/>
              <a:t>21.11.2018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51F35-E241-4BA3-8671-46CAADF85B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9087875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BC73A3-2951-4290-9956-04E3E2CD859E}" type="datetimeFigureOut">
              <a:rPr lang="ru-RU" smtClean="0"/>
              <a:t>21.11.2018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51F35-E241-4BA3-8671-46CAADF85B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8772914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BC73A3-2951-4290-9956-04E3E2CD859E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21.11.2018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51F35-E241-4BA3-8671-46CAADF85BEE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120597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BC73A3-2951-4290-9956-04E3E2CD859E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21.11.2018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51F35-E241-4BA3-8671-46CAADF85BEE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854199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BC73A3-2951-4290-9956-04E3E2CD859E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21.11.2018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51F35-E241-4BA3-8671-46CAADF85BEE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294335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BC73A3-2951-4290-9956-04E3E2CD859E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21.11.2018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51F35-E241-4BA3-8671-46CAADF85BEE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590132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BC73A3-2951-4290-9956-04E3E2CD859E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21.11.2018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51F35-E241-4BA3-8671-46CAADF85BEE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19778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CD69588-8C96-436B-811E-816BDDBFE22E}" type="datetimeFigureOut">
              <a:rPr lang="ru-RU" smtClean="0"/>
              <a:t>21.11.2018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C2B59FA-94E0-4A19-A130-819CA896967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0999346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BC73A3-2951-4290-9956-04E3E2CD859E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21.11.2018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51F35-E241-4BA3-8671-46CAADF85BEE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867450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BC73A3-2951-4290-9956-04E3E2CD859E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21.11.2018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51F35-E241-4BA3-8671-46CAADF85BEE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294500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BC73A3-2951-4290-9956-04E3E2CD859E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21.11.2018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51F35-E241-4BA3-8671-46CAADF85BEE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365632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BC73A3-2951-4290-9956-04E3E2CD859E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21.11.2018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51F35-E241-4BA3-8671-46CAADF85BEE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107132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BC73A3-2951-4290-9956-04E3E2CD859E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21.11.2018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51F35-E241-4BA3-8671-46CAADF85BEE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70727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BC73A3-2951-4290-9956-04E3E2CD859E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21.11.2018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51F35-E241-4BA3-8671-46CAADF85BEE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81586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CD69588-8C96-436B-811E-816BDDBFE22E}" type="datetimeFigureOut">
              <a:rPr lang="ru-RU" smtClean="0"/>
              <a:t>21.11.2018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C2B59FA-94E0-4A19-A130-819CA896967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9746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CD69588-8C96-436B-811E-816BDDBFE22E}" type="datetimeFigureOut">
              <a:rPr lang="ru-RU" smtClean="0"/>
              <a:t>21.11.2018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C2B59FA-94E0-4A19-A130-819CA896967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32646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CD69588-8C96-436B-811E-816BDDBFE22E}" type="datetimeFigureOut">
              <a:rPr lang="ru-RU" smtClean="0"/>
              <a:t>21.11.2018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C2B59FA-94E0-4A19-A130-819CA896967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43257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CD69588-8C96-436B-811E-816BDDBFE22E}" type="datetimeFigureOut">
              <a:rPr lang="ru-RU" smtClean="0"/>
              <a:t>21.11.2018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C2B59FA-94E0-4A19-A130-819CA896967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950996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CD69588-8C96-436B-811E-816BDDBFE22E}" type="datetimeFigureOut">
              <a:rPr lang="ru-RU" smtClean="0"/>
              <a:t>21.11.2018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C2B59FA-94E0-4A19-A130-819CA896967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979973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CD69588-8C96-436B-811E-816BDDBFE22E}" type="datetimeFigureOut">
              <a:rPr lang="ru-RU" smtClean="0"/>
              <a:t>21.11.2018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C2B59FA-94E0-4A19-A130-819CA896967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080367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 userDrawn="1"/>
        </p:nvSpPr>
        <p:spPr>
          <a:xfrm>
            <a:off x="0" y="331018"/>
            <a:ext cx="9144000" cy="3182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prstClr val="white"/>
              </a:solidFill>
            </a:endParaRPr>
          </a:p>
        </p:txBody>
      </p:sp>
      <p:pic>
        <p:nvPicPr>
          <p:cNvPr id="10" name="Picture 4" descr="D:\Мои документы\Фирменный_стиль\Arrow2.png"/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132" y="332656"/>
            <a:ext cx="366412" cy="325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Прямоугольник 1"/>
          <p:cNvSpPr/>
          <p:nvPr userDrawn="1"/>
        </p:nvSpPr>
        <p:spPr>
          <a:xfrm>
            <a:off x="7812360" y="69297"/>
            <a:ext cx="864096" cy="10527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16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872096" y="69297"/>
            <a:ext cx="744621" cy="766807"/>
          </a:xfrm>
          <a:prstGeom prst="rect">
            <a:avLst/>
          </a:prstGeom>
        </p:spPr>
      </p:pic>
      <p:sp>
        <p:nvSpPr>
          <p:cNvPr id="4" name="Прямоугольник 3"/>
          <p:cNvSpPr/>
          <p:nvPr userDrawn="1"/>
        </p:nvSpPr>
        <p:spPr>
          <a:xfrm>
            <a:off x="8665754" y="297486"/>
            <a:ext cx="4427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BC2B59FA-94E0-4A19-A130-819CA8969678}" type="slidenum">
              <a:rPr lang="ru-RU" sz="2000" b="1" smtClean="0">
                <a:solidFill>
                  <a:schemeClr val="bg1"/>
                </a:solidFill>
                <a:latin typeface="Arial Narrow" panose="020B0606020202030204" pitchFamily="34" charset="0"/>
              </a:rPr>
              <a:pPr algn="r"/>
              <a:t>‹#›</a:t>
            </a:fld>
            <a:endParaRPr lang="ru-RU" b="1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76072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84" r:id="rId12"/>
    <p:sldLayoutId id="2147483685" r:id="rId1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BC73A3-2951-4290-9956-04E3E2CD859E}" type="datetimeFigureOut">
              <a:rPr lang="ru-RU" smtClean="0"/>
              <a:t>21.11.2018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D51F35-E241-4BA3-8671-46CAADF85B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845873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BC73A3-2951-4290-9956-04E3E2CD859E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21.11.2018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D51F35-E241-4BA3-8671-46CAADF85BEE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47804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jpeg"/><Relationship Id="rId7" Type="http://schemas.openxmlformats.org/officeDocument/2006/relationships/image" Target="../media/image31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jpeg"/><Relationship Id="rId5" Type="http://schemas.openxmlformats.org/officeDocument/2006/relationships/image" Target="../media/image29.jpeg"/><Relationship Id="rId10" Type="http://schemas.microsoft.com/office/2007/relationships/hdphoto" Target="../media/hdphoto2.wdp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microsoft.com/office/2007/relationships/hdphoto" Target="../media/hdphoto2.wd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png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8.jpeg"/><Relationship Id="rId5" Type="http://schemas.openxmlformats.org/officeDocument/2006/relationships/image" Target="../media/image37.png"/><Relationship Id="rId4" Type="http://schemas.openxmlformats.org/officeDocument/2006/relationships/image" Target="../media/image36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.png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1.jpeg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4.jpeg"/><Relationship Id="rId7" Type="http://schemas.openxmlformats.org/officeDocument/2006/relationships/image" Target="../media/image1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C:\Users\bogomolov_a\Documents\Фирменный_стиль\Россети flat horizonta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1467639"/>
            <a:ext cx="3528392" cy="1344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Прямоугольник 7"/>
          <p:cNvSpPr/>
          <p:nvPr/>
        </p:nvSpPr>
        <p:spPr>
          <a:xfrm>
            <a:off x="0" y="2811789"/>
            <a:ext cx="9144000" cy="324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prstClr val="white"/>
              </a:solidFill>
            </a:endParaRPr>
          </a:p>
        </p:txBody>
      </p:sp>
      <p:pic>
        <p:nvPicPr>
          <p:cNvPr id="9" name="Picture 5" descr="C:\Users\bogomolov_a\Documents\Фирменный_стиль\Arrow.PN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667" y="2816186"/>
            <a:ext cx="336917" cy="298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Текст 1"/>
          <p:cNvSpPr txBox="1">
            <a:spLocks/>
          </p:cNvSpPr>
          <p:nvPr/>
        </p:nvSpPr>
        <p:spPr>
          <a:xfrm>
            <a:off x="295475" y="3176455"/>
            <a:ext cx="8625058" cy="953669"/>
          </a:xfrm>
          <a:prstGeom prst="rect">
            <a:avLst/>
          </a:prstGeom>
        </p:spPr>
        <p:txBody>
          <a:bodyPr vert="horz" wrap="square" lIns="33596" tIns="45503" rIns="91029" bIns="45503" rtlCol="0" anchor="ctr">
            <a:spAutoFit/>
          </a:bodyPr>
          <a:lstStyle>
            <a:defPPr>
              <a:defRPr lang="ru-RU"/>
            </a:defPPr>
            <a:lvl1pPr marL="0" algn="r" defTabSz="910238" rtl="0" eaLnBrk="1" fontAlgn="auto" latinLnBrk="0" hangingPunct="1">
              <a:spcBef>
                <a:spcPts val="0"/>
              </a:spcBef>
              <a:spcAft>
                <a:spcPts val="0"/>
              </a:spcAft>
              <a:defRPr sz="1200" kern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2800" b="1" dirty="0">
                <a:solidFill>
                  <a:prstClr val="white">
                    <a:lumMod val="50000"/>
                  </a:prstClr>
                </a:solidFill>
                <a:latin typeface="Arial Narrow" panose="020B0606020202030204" pitchFamily="34" charset="0"/>
              </a:rPr>
              <a:t>Семантические технологии: </a:t>
            </a:r>
          </a:p>
          <a:p>
            <a:pPr algn="ctr"/>
            <a:r>
              <a:rPr lang="ru-RU" sz="2800" b="1" dirty="0">
                <a:solidFill>
                  <a:prstClr val="white">
                    <a:lumMod val="50000"/>
                  </a:prstClr>
                </a:solidFill>
                <a:latin typeface="Arial Narrow" panose="020B0606020202030204" pitchFamily="34" charset="0"/>
              </a:rPr>
              <a:t>новое качество обработки информации в бизнесе</a:t>
            </a:r>
            <a:endParaRPr lang="en-US" sz="2800" b="1" dirty="0">
              <a:solidFill>
                <a:prstClr val="white">
                  <a:lumMod val="50000"/>
                </a:prstClr>
              </a:solidFill>
              <a:latin typeface="Arial Narrow" panose="020B0606020202030204" pitchFamily="34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2879812" y="1577791"/>
            <a:ext cx="3384376" cy="1080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1" name="Текст 2">
            <a:extLst>
              <a:ext uri="{FF2B5EF4-FFF2-40B4-BE49-F238E27FC236}">
                <a16:creationId xmlns:a16="http://schemas.microsoft.com/office/drawing/2014/main" id="{61E40EFF-6C4A-4416-91C1-D3A54616DF36}"/>
              </a:ext>
            </a:extLst>
          </p:cNvPr>
          <p:cNvSpPr txBox="1">
            <a:spLocks/>
          </p:cNvSpPr>
          <p:nvPr/>
        </p:nvSpPr>
        <p:spPr>
          <a:xfrm>
            <a:off x="2555776" y="6043935"/>
            <a:ext cx="4032448" cy="70788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40769" indent="-340769" algn="l" defTabSz="909701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lang="en-US" sz="2300" kern="1200" dirty="0">
                <a:solidFill>
                  <a:srgbClr val="10253F"/>
                </a:solidFill>
                <a:latin typeface="Arial" pitchFamily="34" charset="0"/>
                <a:ea typeface="+mn-ea"/>
                <a:cs typeface="+mn-cs"/>
              </a:defRPr>
            </a:lvl1pPr>
            <a:lvl2pPr marL="739328" indent="-282991" algn="l" defTabSz="909701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lang="en-US" sz="1900" kern="1200" dirty="0">
                <a:solidFill>
                  <a:srgbClr val="10253F"/>
                </a:solidFill>
                <a:latin typeface="Arial" pitchFamily="34" charset="0"/>
                <a:ea typeface="+mn-ea"/>
                <a:cs typeface="+mn-cs"/>
              </a:defRPr>
            </a:lvl2pPr>
            <a:lvl3pPr marL="1136386" indent="-226628" algn="l" defTabSz="909701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300" kern="1200">
                <a:solidFill>
                  <a:srgbClr val="10253F"/>
                </a:solidFill>
                <a:latin typeface="Arial" pitchFamily="34" charset="0"/>
                <a:ea typeface="+mn-ea"/>
                <a:cs typeface="+mn-cs"/>
              </a:defRPr>
            </a:lvl3pPr>
            <a:lvl4pPr marL="1592713" indent="-226628" algn="l" defTabSz="909701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500" kern="1200">
                <a:solidFill>
                  <a:srgbClr val="10253F"/>
                </a:solidFill>
                <a:latin typeface="Arial" pitchFamily="34" charset="0"/>
                <a:ea typeface="+mn-ea"/>
                <a:cs typeface="+mn-cs"/>
              </a:defRPr>
            </a:lvl4pPr>
            <a:lvl5pPr marL="2047574" indent="-226628" algn="l" defTabSz="909701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500" kern="1200">
                <a:solidFill>
                  <a:srgbClr val="10253F"/>
                </a:solidFill>
                <a:latin typeface="Arial" pitchFamily="34" charset="0"/>
                <a:ea typeface="+mn-ea"/>
                <a:cs typeface="+mn-cs"/>
              </a:defRPr>
            </a:lvl5pPr>
            <a:lvl6pPr marL="2503150" indent="-227513" algn="l" defTabSz="9102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58273" indent="-227513" algn="l" defTabSz="9102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13392" indent="-227513" algn="l" defTabSz="9102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68512" indent="-227513" algn="l" defTabSz="9102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ru-RU" sz="2000" dirty="0">
                <a:solidFill>
                  <a:prstClr val="white">
                    <a:lumMod val="50000"/>
                  </a:prstClr>
                </a:solidFill>
                <a:latin typeface="Arial Narrow" panose="020B0606020202030204" pitchFamily="34" charset="0"/>
              </a:rPr>
              <a:t>к.э.н. Сергей Вячеславович Макрушин</a:t>
            </a:r>
            <a:r>
              <a:rPr lang="en-US" sz="2000" dirty="0">
                <a:solidFill>
                  <a:prstClr val="white">
                    <a:lumMod val="50000"/>
                  </a:prstClr>
                </a:solidFill>
                <a:latin typeface="Arial Narrow" panose="020B0606020202030204" pitchFamily="34" charset="0"/>
              </a:rPr>
              <a:t>, SVMakrushin@fa.ru</a:t>
            </a:r>
            <a:endParaRPr lang="ru-RU" sz="2000" dirty="0">
              <a:solidFill>
                <a:prstClr val="white">
                  <a:lumMod val="50000"/>
                </a:prstClr>
              </a:solidFill>
              <a:latin typeface="Arial Narrow" panose="020B0606020202030204" pitchFamily="34" charset="0"/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ACBB2582-2296-4140-86D7-79FF75380264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71600" y="4699398"/>
            <a:ext cx="864096" cy="889842"/>
          </a:xfrm>
          <a:prstGeom prst="rect">
            <a:avLst/>
          </a:prstGeom>
        </p:spPr>
      </p:pic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6EA675A0-1331-49C1-89C1-4312630CB8E1}"/>
              </a:ext>
            </a:extLst>
          </p:cNvPr>
          <p:cNvSpPr/>
          <p:nvPr/>
        </p:nvSpPr>
        <p:spPr>
          <a:xfrm>
            <a:off x="1819794" y="4572728"/>
            <a:ext cx="5760640" cy="10464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4400" dirty="0">
                <a:solidFill>
                  <a:schemeClr val="accent1"/>
                </a:solidFill>
                <a:latin typeface="Arial Narrow" panose="020B0606020202030204" pitchFamily="34" charset="0"/>
              </a:rPr>
              <a:t>Финансовый университет</a:t>
            </a:r>
          </a:p>
          <a:p>
            <a:r>
              <a:rPr lang="ru-RU" dirty="0">
                <a:solidFill>
                  <a:schemeClr val="accent1"/>
                </a:solidFill>
                <a:latin typeface="Arial Narrow" panose="020B0606020202030204" pitchFamily="34" charset="0"/>
              </a:rPr>
              <a:t>при Правительстве Российской Федерации</a:t>
            </a:r>
            <a:endParaRPr lang="ru-RU" sz="1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8C4107E-A68F-4723-8B4B-4E7DBADFCE4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7729" y="759781"/>
            <a:ext cx="7400550" cy="134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0007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Прямая со стрелкой 9">
            <a:extLst>
              <a:ext uri="{FF2B5EF4-FFF2-40B4-BE49-F238E27FC236}">
                <a16:creationId xmlns:a16="http://schemas.microsoft.com/office/drawing/2014/main" id="{6487422D-F410-4F4D-B36E-10C27FC5F665}"/>
              </a:ext>
            </a:extLst>
          </p:cNvPr>
          <p:cNvCxnSpPr>
            <a:cxnSpLocks/>
          </p:cNvCxnSpPr>
          <p:nvPr/>
        </p:nvCxnSpPr>
        <p:spPr>
          <a:xfrm flipH="1">
            <a:off x="4538211" y="696681"/>
            <a:ext cx="101528" cy="5997072"/>
          </a:xfrm>
          <a:prstGeom prst="straightConnector1">
            <a:avLst/>
          </a:prstGeom>
          <a:ln w="57150" cap="flat" cmpd="sng" algn="ctr">
            <a:solidFill>
              <a:schemeClr val="bg1">
                <a:lumMod val="75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4CDB96A6-D573-4D94-8568-13247014E814}"/>
              </a:ext>
            </a:extLst>
          </p:cNvPr>
          <p:cNvSpPr/>
          <p:nvPr/>
        </p:nvSpPr>
        <p:spPr>
          <a:xfrm>
            <a:off x="3003835" y="5111364"/>
            <a:ext cx="2951444" cy="107721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ru-RU" sz="3200" dirty="0">
                <a:solidFill>
                  <a:srgbClr val="3888CA"/>
                </a:solidFill>
                <a:latin typeface="Arial Narrow" panose="020B0606020202030204" pitchFamily="34" charset="0"/>
              </a:rPr>
              <a:t>Семантическая модель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30175" y="296571"/>
            <a:ext cx="87435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>
                <a:solidFill>
                  <a:schemeClr val="bg1"/>
                </a:solidFill>
                <a:latin typeface="Arial Narrow" panose="020B0606020202030204" pitchFamily="34" charset="0"/>
              </a:rPr>
              <a:t>СОЗДАНИЕ И ИСПОЛЬЗОВАНИЕ СЕМАНТИЧЕСКОЙ МОДЕЛИ</a:t>
            </a:r>
          </a:p>
        </p:txBody>
      </p:sp>
      <p:sp>
        <p:nvSpPr>
          <p:cNvPr id="4" name="Облако 3">
            <a:extLst>
              <a:ext uri="{FF2B5EF4-FFF2-40B4-BE49-F238E27FC236}">
                <a16:creationId xmlns:a16="http://schemas.microsoft.com/office/drawing/2014/main" id="{FA501CEB-29C5-4458-92CC-D9302545E2D9}"/>
              </a:ext>
            </a:extLst>
          </p:cNvPr>
          <p:cNvSpPr/>
          <p:nvPr/>
        </p:nvSpPr>
        <p:spPr>
          <a:xfrm>
            <a:off x="3311860" y="2933140"/>
            <a:ext cx="2520280" cy="2016224"/>
          </a:xfrm>
          <a:prstGeom prst="clou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  <a:endParaRPr lang="ru-RU" dirty="0"/>
          </a:p>
        </p:txBody>
      </p:sp>
      <p:pic>
        <p:nvPicPr>
          <p:cNvPr id="14340" name="Picture 4" descr="https://raw.githubusercontent.com/sneumann/SemanticMetabolomics/master/docs/chembl_18_rdf_summary.png">
            <a:extLst>
              <a:ext uri="{FF2B5EF4-FFF2-40B4-BE49-F238E27FC236}">
                <a16:creationId xmlns:a16="http://schemas.microsoft.com/office/drawing/2014/main" id="{3322CF0E-539F-481E-9116-142E11243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9568" y="3228960"/>
            <a:ext cx="1856548" cy="1280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4" name="Picture 8" descr="Image result for schema wite board expert">
            <a:extLst>
              <a:ext uri="{FF2B5EF4-FFF2-40B4-BE49-F238E27FC236}">
                <a16:creationId xmlns:a16="http://schemas.microsoft.com/office/drawing/2014/main" id="{8717632A-C814-4228-9F52-2DBA513D8A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245" y="1772816"/>
            <a:ext cx="1554558" cy="983764"/>
          </a:xfrm>
          <a:prstGeom prst="rect">
            <a:avLst/>
          </a:prstGeom>
          <a:noFill/>
          <a:ln w="25400">
            <a:solidFill>
              <a:schemeClr val="bg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6" name="Picture 10" descr="Image result for workstation data processing raid console">
            <a:extLst>
              <a:ext uri="{FF2B5EF4-FFF2-40B4-BE49-F238E27FC236}">
                <a16:creationId xmlns:a16="http://schemas.microsoft.com/office/drawing/2014/main" id="{CBBD0AAD-5E1E-4359-9EA6-240ACA5B26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3140968"/>
            <a:ext cx="1971712" cy="1341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27650536-3EA8-4F47-8E78-1ED5A47DA73B}"/>
              </a:ext>
            </a:extLst>
          </p:cNvPr>
          <p:cNvSpPr/>
          <p:nvPr/>
        </p:nvSpPr>
        <p:spPr>
          <a:xfrm>
            <a:off x="-43632" y="2711855"/>
            <a:ext cx="310402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solidFill>
                  <a:srgbClr val="3888CA"/>
                </a:solidFill>
                <a:latin typeface="Arial Narrow" panose="020B0606020202030204" pitchFamily="34" charset="0"/>
              </a:rPr>
              <a:t>Экспертное знание</a:t>
            </a: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B09B0869-4C7D-4119-ADAA-FF901BF67E01}"/>
              </a:ext>
            </a:extLst>
          </p:cNvPr>
          <p:cNvSpPr/>
          <p:nvPr/>
        </p:nvSpPr>
        <p:spPr>
          <a:xfrm>
            <a:off x="14452" y="4443754"/>
            <a:ext cx="295144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ru-RU" sz="2000" dirty="0">
                <a:solidFill>
                  <a:srgbClr val="3888CA"/>
                </a:solidFill>
                <a:latin typeface="Arial Narrow" panose="020B0606020202030204" pitchFamily="34" charset="0"/>
              </a:rPr>
              <a:t>Информационные массивы</a:t>
            </a: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65AAA9D1-B9F3-4A3B-8559-E73831FE22DC}"/>
              </a:ext>
            </a:extLst>
          </p:cNvPr>
          <p:cNvSpPr/>
          <p:nvPr/>
        </p:nvSpPr>
        <p:spPr>
          <a:xfrm>
            <a:off x="0" y="6100076"/>
            <a:ext cx="295144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solidFill>
                  <a:srgbClr val="3888CA"/>
                </a:solidFill>
                <a:latin typeface="Arial Narrow" panose="020B0606020202030204" pitchFamily="34" charset="0"/>
              </a:rPr>
              <a:t>Внешние семантические</a:t>
            </a:r>
          </a:p>
          <a:p>
            <a:pPr algn="ctr"/>
            <a:r>
              <a:rPr lang="ru-RU" sz="2000" dirty="0">
                <a:solidFill>
                  <a:srgbClr val="3888CA"/>
                </a:solidFill>
                <a:latin typeface="Arial Narrow" panose="020B0606020202030204" pitchFamily="34" charset="0"/>
              </a:rPr>
              <a:t>модели</a:t>
            </a:r>
          </a:p>
        </p:txBody>
      </p:sp>
      <p:sp>
        <p:nvSpPr>
          <p:cNvPr id="18" name="Стрелка: вправо с вырезом 17">
            <a:extLst>
              <a:ext uri="{FF2B5EF4-FFF2-40B4-BE49-F238E27FC236}">
                <a16:creationId xmlns:a16="http://schemas.microsoft.com/office/drawing/2014/main" id="{19DC6337-E953-4593-9910-128E345EC225}"/>
              </a:ext>
            </a:extLst>
          </p:cNvPr>
          <p:cNvSpPr/>
          <p:nvPr/>
        </p:nvSpPr>
        <p:spPr>
          <a:xfrm rot="19888581">
            <a:off x="2270117" y="4496033"/>
            <a:ext cx="1622207" cy="992596"/>
          </a:xfrm>
          <a:prstGeom prst="notchedRightArrow">
            <a:avLst>
              <a:gd name="adj1" fmla="val 66285"/>
              <a:gd name="adj2" fmla="val 32611"/>
            </a:avLst>
          </a:prstGeom>
          <a:solidFill>
            <a:schemeClr val="bg1"/>
          </a:solidFill>
          <a:ln>
            <a:solidFill>
              <a:srgbClr val="047B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>
                <a:solidFill>
                  <a:srgbClr val="0070C0"/>
                </a:solidFill>
              </a:rPr>
              <a:t>Обогащение</a:t>
            </a:r>
          </a:p>
        </p:txBody>
      </p:sp>
      <p:sp>
        <p:nvSpPr>
          <p:cNvPr id="20" name="Стрелка: вправо с вырезом 19">
            <a:extLst>
              <a:ext uri="{FF2B5EF4-FFF2-40B4-BE49-F238E27FC236}">
                <a16:creationId xmlns:a16="http://schemas.microsoft.com/office/drawing/2014/main" id="{2281B815-49E9-4C63-820F-752D0353DE50}"/>
              </a:ext>
            </a:extLst>
          </p:cNvPr>
          <p:cNvSpPr/>
          <p:nvPr/>
        </p:nvSpPr>
        <p:spPr>
          <a:xfrm>
            <a:off x="2214172" y="3442285"/>
            <a:ext cx="1696169" cy="992596"/>
          </a:xfrm>
          <a:prstGeom prst="notchedRightArrow">
            <a:avLst>
              <a:gd name="adj1" fmla="val 66285"/>
              <a:gd name="adj2" fmla="val 32611"/>
            </a:avLst>
          </a:prstGeom>
          <a:solidFill>
            <a:schemeClr val="bg1"/>
          </a:solidFill>
          <a:ln>
            <a:solidFill>
              <a:srgbClr val="047B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 err="1">
                <a:solidFill>
                  <a:srgbClr val="0070C0"/>
                </a:solidFill>
              </a:rPr>
              <a:t>Автоматичес</a:t>
            </a:r>
            <a:r>
              <a:rPr lang="ru-RU" sz="1400" dirty="0">
                <a:solidFill>
                  <a:srgbClr val="0070C0"/>
                </a:solidFill>
              </a:rPr>
              <a:t>-кий анализ</a:t>
            </a:r>
          </a:p>
        </p:txBody>
      </p:sp>
      <p:sp>
        <p:nvSpPr>
          <p:cNvPr id="21" name="Стрелка: вправо с вырезом 20">
            <a:extLst>
              <a:ext uri="{FF2B5EF4-FFF2-40B4-BE49-F238E27FC236}">
                <a16:creationId xmlns:a16="http://schemas.microsoft.com/office/drawing/2014/main" id="{B445AE67-5AF0-4FB2-B0CE-FBA57C2CEB81}"/>
              </a:ext>
            </a:extLst>
          </p:cNvPr>
          <p:cNvSpPr/>
          <p:nvPr/>
        </p:nvSpPr>
        <p:spPr>
          <a:xfrm rot="1888866">
            <a:off x="2316920" y="2275576"/>
            <a:ext cx="1622207" cy="992596"/>
          </a:xfrm>
          <a:prstGeom prst="notchedRightArrow">
            <a:avLst>
              <a:gd name="adj1" fmla="val 66285"/>
              <a:gd name="adj2" fmla="val 32611"/>
            </a:avLst>
          </a:prstGeom>
          <a:solidFill>
            <a:schemeClr val="bg1"/>
          </a:solidFill>
          <a:ln>
            <a:solidFill>
              <a:srgbClr val="047B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>
                <a:solidFill>
                  <a:srgbClr val="0070C0"/>
                </a:solidFill>
              </a:rPr>
              <a:t>Ручное отчуждение знаний</a:t>
            </a:r>
          </a:p>
        </p:txBody>
      </p:sp>
      <p:pic>
        <p:nvPicPr>
          <p:cNvPr id="14348" name="Picture 12" descr="https://www.2000.ua/modules/pages/pictures/1000x1000/573_6dfbaeef7686ec0f94cb1ff580a8ddee_1811.jpg">
            <a:extLst>
              <a:ext uri="{FF2B5EF4-FFF2-40B4-BE49-F238E27FC236}">
                <a16:creationId xmlns:a16="http://schemas.microsoft.com/office/drawing/2014/main" id="{60809692-2D35-459F-B18A-81EE99EDC8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2984" y="1262945"/>
            <a:ext cx="1260945" cy="1407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50" name="Picture 14" descr="Image result for cable converter wires two computers server">
            <a:extLst>
              <a:ext uri="{FF2B5EF4-FFF2-40B4-BE49-F238E27FC236}">
                <a16:creationId xmlns:a16="http://schemas.microsoft.com/office/drawing/2014/main" id="{F3E0F083-FD2B-418B-B610-7C4820BF12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8311" y="3326831"/>
            <a:ext cx="1707340" cy="1165480"/>
          </a:xfrm>
          <a:prstGeom prst="rect">
            <a:avLst/>
          </a:prstGeom>
          <a:noFill/>
          <a:ln w="25400">
            <a:solidFill>
              <a:schemeClr val="bg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52" name="Picture 16" descr="Image result for robot square triangle circle shape sorter">
            <a:extLst>
              <a:ext uri="{FF2B5EF4-FFF2-40B4-BE49-F238E27FC236}">
                <a16:creationId xmlns:a16="http://schemas.microsoft.com/office/drawing/2014/main" id="{FC94F10A-D0CD-45A5-82CD-136AAF1204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718311" y="5050919"/>
            <a:ext cx="1707340" cy="1165481"/>
          </a:xfrm>
          <a:prstGeom prst="rect">
            <a:avLst/>
          </a:prstGeom>
          <a:noFill/>
          <a:ln w="25400">
            <a:solidFill>
              <a:schemeClr val="bg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54" name="Picture 18" descr="Image result for doucement semantic markup example">
            <a:extLst>
              <a:ext uri="{FF2B5EF4-FFF2-40B4-BE49-F238E27FC236}">
                <a16:creationId xmlns:a16="http://schemas.microsoft.com/office/drawing/2014/main" id="{98184E47-FBE6-4D6D-92E8-4B2DB9C116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7179" y="1455863"/>
            <a:ext cx="1710321" cy="1020848"/>
          </a:xfrm>
          <a:prstGeom prst="rect">
            <a:avLst/>
          </a:prstGeom>
          <a:noFill/>
          <a:ln w="25400">
            <a:solidFill>
              <a:schemeClr val="bg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20D87C02-16FF-4091-8E45-E4E509FD2DC6}"/>
              </a:ext>
            </a:extLst>
          </p:cNvPr>
          <p:cNvSpPr/>
          <p:nvPr/>
        </p:nvSpPr>
        <p:spPr>
          <a:xfrm>
            <a:off x="6001397" y="2542833"/>
            <a:ext cx="317911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rgbClr val="3888CA"/>
                </a:solidFill>
                <a:latin typeface="Arial Narrow" panose="020B0606020202030204" pitchFamily="34" charset="0"/>
              </a:rPr>
              <a:t>Автоматическая разметка и семантическая интерпретация</a:t>
            </a:r>
          </a:p>
        </p:txBody>
      </p:sp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B2C63FDB-2B6F-443F-B00C-9673E47FDA9A}"/>
              </a:ext>
            </a:extLst>
          </p:cNvPr>
          <p:cNvSpPr/>
          <p:nvPr/>
        </p:nvSpPr>
        <p:spPr>
          <a:xfrm>
            <a:off x="6032020" y="4488795"/>
            <a:ext cx="311793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rgbClr val="3888CA"/>
                </a:solidFill>
                <a:latin typeface="Arial Narrow" panose="020B0606020202030204" pitchFamily="34" charset="0"/>
              </a:rPr>
              <a:t>Метамодель для интеграции</a:t>
            </a:r>
          </a:p>
        </p:txBody>
      </p:sp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DEBAD65D-FABD-496D-BBD6-25C4C91864B9}"/>
              </a:ext>
            </a:extLst>
          </p:cNvPr>
          <p:cNvSpPr/>
          <p:nvPr/>
        </p:nvSpPr>
        <p:spPr>
          <a:xfrm>
            <a:off x="6141613" y="6230795"/>
            <a:ext cx="289868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solidFill>
                  <a:srgbClr val="3888CA"/>
                </a:solidFill>
                <a:latin typeface="Arial Narrow" panose="020B0606020202030204" pitchFamily="34" charset="0"/>
              </a:rPr>
              <a:t>Автоматический вывод</a:t>
            </a:r>
          </a:p>
        </p:txBody>
      </p:sp>
      <p:sp>
        <p:nvSpPr>
          <p:cNvPr id="34" name="Прямоугольник 33">
            <a:extLst>
              <a:ext uri="{FF2B5EF4-FFF2-40B4-BE49-F238E27FC236}">
                <a16:creationId xmlns:a16="http://schemas.microsoft.com/office/drawing/2014/main" id="{B4FDA6D7-D75A-4663-B6C7-EC0136BEC449}"/>
              </a:ext>
            </a:extLst>
          </p:cNvPr>
          <p:cNvSpPr/>
          <p:nvPr/>
        </p:nvSpPr>
        <p:spPr>
          <a:xfrm>
            <a:off x="1261380" y="766846"/>
            <a:ext cx="264896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600" b="1" dirty="0">
                <a:solidFill>
                  <a:schemeClr val="bg1">
                    <a:lumMod val="65000"/>
                  </a:schemeClr>
                </a:solidFill>
                <a:latin typeface="Arial Narrow" panose="020B0606020202030204" pitchFamily="34" charset="0"/>
              </a:rPr>
              <a:t>СОЗДАНИЕ</a:t>
            </a:r>
          </a:p>
        </p:txBody>
      </p:sp>
      <p:sp>
        <p:nvSpPr>
          <p:cNvPr id="35" name="Прямоугольник 34">
            <a:extLst>
              <a:ext uri="{FF2B5EF4-FFF2-40B4-BE49-F238E27FC236}">
                <a16:creationId xmlns:a16="http://schemas.microsoft.com/office/drawing/2014/main" id="{D306ED97-98B9-4902-A282-638404A86597}"/>
              </a:ext>
            </a:extLst>
          </p:cNvPr>
          <p:cNvSpPr/>
          <p:nvPr/>
        </p:nvSpPr>
        <p:spPr>
          <a:xfrm>
            <a:off x="4879528" y="766846"/>
            <a:ext cx="380108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600" b="1" dirty="0">
                <a:solidFill>
                  <a:schemeClr val="bg1">
                    <a:lumMod val="65000"/>
                  </a:schemeClr>
                </a:solidFill>
                <a:latin typeface="Arial Narrow" panose="020B0606020202030204" pitchFamily="34" charset="0"/>
              </a:rPr>
              <a:t>ИСПОЛЬЗОВАНИЕ</a:t>
            </a:r>
          </a:p>
        </p:txBody>
      </p:sp>
      <p:sp>
        <p:nvSpPr>
          <p:cNvPr id="36" name="Стрелка: вправо с вырезом 35">
            <a:extLst>
              <a:ext uri="{FF2B5EF4-FFF2-40B4-BE49-F238E27FC236}">
                <a16:creationId xmlns:a16="http://schemas.microsoft.com/office/drawing/2014/main" id="{1FD0C8CC-91F1-409E-96C8-3851603BEB15}"/>
              </a:ext>
            </a:extLst>
          </p:cNvPr>
          <p:cNvSpPr/>
          <p:nvPr/>
        </p:nvSpPr>
        <p:spPr>
          <a:xfrm rot="19502952">
            <a:off x="5163504" y="2267281"/>
            <a:ext cx="1032749" cy="606846"/>
          </a:xfrm>
          <a:prstGeom prst="notchedRightArrow">
            <a:avLst>
              <a:gd name="adj1" fmla="val 66285"/>
              <a:gd name="adj2" fmla="val 32611"/>
            </a:avLst>
          </a:prstGeom>
          <a:solidFill>
            <a:schemeClr val="bg1"/>
          </a:solidFill>
          <a:ln>
            <a:solidFill>
              <a:srgbClr val="047B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400" dirty="0">
              <a:solidFill>
                <a:srgbClr val="0070C0"/>
              </a:solidFill>
            </a:endParaRPr>
          </a:p>
        </p:txBody>
      </p:sp>
      <p:sp>
        <p:nvSpPr>
          <p:cNvPr id="37" name="Стрелка: вправо с вырезом 36">
            <a:extLst>
              <a:ext uri="{FF2B5EF4-FFF2-40B4-BE49-F238E27FC236}">
                <a16:creationId xmlns:a16="http://schemas.microsoft.com/office/drawing/2014/main" id="{1F8F14F7-B4D5-4FFA-ACB6-A589D49AFA8A}"/>
              </a:ext>
            </a:extLst>
          </p:cNvPr>
          <p:cNvSpPr/>
          <p:nvPr/>
        </p:nvSpPr>
        <p:spPr>
          <a:xfrm>
            <a:off x="5695942" y="3554311"/>
            <a:ext cx="1032749" cy="606846"/>
          </a:xfrm>
          <a:prstGeom prst="notchedRightArrow">
            <a:avLst>
              <a:gd name="adj1" fmla="val 66285"/>
              <a:gd name="adj2" fmla="val 32611"/>
            </a:avLst>
          </a:prstGeom>
          <a:solidFill>
            <a:schemeClr val="bg1"/>
          </a:solidFill>
          <a:ln>
            <a:solidFill>
              <a:srgbClr val="047B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400" dirty="0">
              <a:solidFill>
                <a:srgbClr val="0070C0"/>
              </a:solidFill>
            </a:endParaRPr>
          </a:p>
        </p:txBody>
      </p:sp>
      <p:sp>
        <p:nvSpPr>
          <p:cNvPr id="38" name="Стрелка: вправо с вырезом 37">
            <a:extLst>
              <a:ext uri="{FF2B5EF4-FFF2-40B4-BE49-F238E27FC236}">
                <a16:creationId xmlns:a16="http://schemas.microsoft.com/office/drawing/2014/main" id="{24CCF6B0-EC46-4EB1-BC7D-2AA4FF2FA773}"/>
              </a:ext>
            </a:extLst>
          </p:cNvPr>
          <p:cNvSpPr/>
          <p:nvPr/>
        </p:nvSpPr>
        <p:spPr>
          <a:xfrm rot="2025964">
            <a:off x="5236801" y="4655032"/>
            <a:ext cx="1032749" cy="606846"/>
          </a:xfrm>
          <a:prstGeom prst="notchedRightArrow">
            <a:avLst>
              <a:gd name="adj1" fmla="val 66285"/>
              <a:gd name="adj2" fmla="val 32611"/>
            </a:avLst>
          </a:prstGeom>
          <a:solidFill>
            <a:schemeClr val="bg1"/>
          </a:solidFill>
          <a:ln>
            <a:solidFill>
              <a:srgbClr val="047B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400" dirty="0">
              <a:solidFill>
                <a:srgbClr val="0070C0"/>
              </a:solidFill>
            </a:endParaRPr>
          </a:p>
        </p:txBody>
      </p:sp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42B8E393-85F1-4280-A48F-9B88DDC19E9E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07760" y="4916428"/>
            <a:ext cx="1401243" cy="125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391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C:\Users\bogomolov_a\Documents\Фирменный_стиль\Россети flat horizontal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1467639"/>
            <a:ext cx="3528392" cy="1344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Прямоугольник 7"/>
          <p:cNvSpPr/>
          <p:nvPr/>
        </p:nvSpPr>
        <p:spPr>
          <a:xfrm>
            <a:off x="0" y="2811789"/>
            <a:ext cx="9144000" cy="324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prstClr val="white"/>
              </a:solidFill>
            </a:endParaRPr>
          </a:p>
        </p:txBody>
      </p:sp>
      <p:pic>
        <p:nvPicPr>
          <p:cNvPr id="9" name="Picture 5" descr="C:\Users\bogomolov_a\Documents\Фирменный_стиль\Arrow.PNG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667" y="2816186"/>
            <a:ext cx="336917" cy="298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2843808" y="1556792"/>
            <a:ext cx="3384376" cy="1080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Текст 1">
            <a:extLst>
              <a:ext uri="{FF2B5EF4-FFF2-40B4-BE49-F238E27FC236}">
                <a16:creationId xmlns:a16="http://schemas.microsoft.com/office/drawing/2014/main" id="{FAC2D97C-5222-480E-AC06-733D57EDF64E}"/>
              </a:ext>
            </a:extLst>
          </p:cNvPr>
          <p:cNvSpPr txBox="1">
            <a:spLocks/>
          </p:cNvSpPr>
          <p:nvPr/>
        </p:nvSpPr>
        <p:spPr>
          <a:xfrm>
            <a:off x="295475" y="3176455"/>
            <a:ext cx="8625058" cy="953669"/>
          </a:xfrm>
          <a:prstGeom prst="rect">
            <a:avLst/>
          </a:prstGeom>
        </p:spPr>
        <p:txBody>
          <a:bodyPr vert="horz" wrap="square" lIns="33596" tIns="45503" rIns="91029" bIns="45503" rtlCol="0" anchor="ctr">
            <a:spAutoFit/>
          </a:bodyPr>
          <a:lstStyle>
            <a:defPPr>
              <a:defRPr lang="ru-RU"/>
            </a:defPPr>
            <a:lvl1pPr marL="0" algn="r" defTabSz="910238" rtl="0" eaLnBrk="1" fontAlgn="auto" latinLnBrk="0" hangingPunct="1">
              <a:spcBef>
                <a:spcPts val="0"/>
              </a:spcBef>
              <a:spcAft>
                <a:spcPts val="0"/>
              </a:spcAft>
              <a:defRPr sz="1200" kern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2800" dirty="0">
                <a:solidFill>
                  <a:prstClr val="white">
                    <a:lumMod val="50000"/>
                  </a:prstClr>
                </a:solidFill>
                <a:latin typeface="Arial Narrow" panose="020B0606020202030204" pitchFamily="34" charset="0"/>
              </a:rPr>
              <a:t>Использование глобальных семантических моделей </a:t>
            </a:r>
          </a:p>
          <a:p>
            <a:pPr algn="ctr"/>
            <a:r>
              <a:rPr lang="ru-RU" sz="2800" dirty="0">
                <a:solidFill>
                  <a:prstClr val="white">
                    <a:lumMod val="50000"/>
                  </a:prstClr>
                </a:solidFill>
                <a:latin typeface="Arial Narrow" panose="020B0606020202030204" pitchFamily="34" charset="0"/>
              </a:rPr>
              <a:t>(на примере Википедии)</a:t>
            </a:r>
            <a:endParaRPr lang="en-US" sz="2800" dirty="0">
              <a:solidFill>
                <a:prstClr val="white">
                  <a:lumMod val="50000"/>
                </a:prstClr>
              </a:solidFill>
              <a:latin typeface="Arial Narrow" panose="020B0606020202030204" pitchFamily="34" charset="0"/>
            </a:endParaRP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EEFCBD38-4373-4845-8555-9420B92D3C82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77145" y="733843"/>
            <a:ext cx="2117701" cy="190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1096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0175" y="296571"/>
            <a:ext cx="87435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>
                <a:solidFill>
                  <a:schemeClr val="bg1"/>
                </a:solidFill>
                <a:latin typeface="Arial Narrow" panose="020B0606020202030204" pitchFamily="34" charset="0"/>
              </a:rPr>
              <a:t>ВИКИПЕДИЯ – ИСТОЧНИК СЕМАНТИЧЕСКОЙ ИНФОРМАЦИИ</a:t>
            </a:r>
          </a:p>
        </p:txBody>
      </p:sp>
      <p:graphicFrame>
        <p:nvGraphicFramePr>
          <p:cNvPr id="3" name="Диаграмма 2">
            <a:extLst>
              <a:ext uri="{FF2B5EF4-FFF2-40B4-BE49-F238E27FC236}">
                <a16:creationId xmlns:a16="http://schemas.microsoft.com/office/drawing/2014/main" id="{48F1E3FE-BE13-4621-9AD9-0FF954E447F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2164831"/>
              </p:ext>
            </p:extLst>
          </p:nvPr>
        </p:nvGraphicFramePr>
        <p:xfrm>
          <a:off x="1187624" y="836712"/>
          <a:ext cx="6480720" cy="49685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4" name="Прямая со стрелкой 3">
            <a:extLst>
              <a:ext uri="{FF2B5EF4-FFF2-40B4-BE49-F238E27FC236}">
                <a16:creationId xmlns:a16="http://schemas.microsoft.com/office/drawing/2014/main" id="{117A4269-586F-4388-AE1F-718AD88E12CA}"/>
              </a:ext>
            </a:extLst>
          </p:cNvPr>
          <p:cNvCxnSpPr/>
          <p:nvPr/>
        </p:nvCxnSpPr>
        <p:spPr>
          <a:xfrm>
            <a:off x="1547664" y="5193196"/>
            <a:ext cx="5832648" cy="0"/>
          </a:xfrm>
          <a:prstGeom prst="straightConnector1">
            <a:avLst/>
          </a:prstGeom>
          <a:ln w="5715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Прямая со стрелкой 5">
            <a:extLst>
              <a:ext uri="{FF2B5EF4-FFF2-40B4-BE49-F238E27FC236}">
                <a16:creationId xmlns:a16="http://schemas.microsoft.com/office/drawing/2014/main" id="{9144C3EB-6C67-42F1-9640-BAD86C772B6F}"/>
              </a:ext>
            </a:extLst>
          </p:cNvPr>
          <p:cNvCxnSpPr>
            <a:cxnSpLocks/>
          </p:cNvCxnSpPr>
          <p:nvPr/>
        </p:nvCxnSpPr>
        <p:spPr>
          <a:xfrm flipV="1">
            <a:off x="1547664" y="1016732"/>
            <a:ext cx="0" cy="4185795"/>
          </a:xfrm>
          <a:prstGeom prst="straightConnector1">
            <a:avLst/>
          </a:prstGeom>
          <a:ln w="5715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1BD8D1B-86A9-4FC2-AB58-96ED0E242F96}"/>
              </a:ext>
            </a:extLst>
          </p:cNvPr>
          <p:cNvSpPr txBox="1"/>
          <p:nvPr/>
        </p:nvSpPr>
        <p:spPr>
          <a:xfrm>
            <a:off x="3364488" y="5328269"/>
            <a:ext cx="26606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/>
            <a:r>
              <a:rPr lang="ru-RU" sz="2400" b="1" dirty="0">
                <a:solidFill>
                  <a:srgbClr val="0070C0"/>
                </a:solidFill>
              </a:rPr>
              <a:t>Объем данных</a:t>
            </a:r>
          </a:p>
          <a:p>
            <a:pPr lvl="1" algn="ctr"/>
            <a:r>
              <a:rPr lang="ru-RU" sz="1200" b="1" dirty="0">
                <a:solidFill>
                  <a:srgbClr val="0070C0"/>
                </a:solidFill>
              </a:rPr>
              <a:t>(байт)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381F8AF-F1AB-4513-AE68-9F5801071A43}"/>
              </a:ext>
            </a:extLst>
          </p:cNvPr>
          <p:cNvSpPr txBox="1"/>
          <p:nvPr/>
        </p:nvSpPr>
        <p:spPr>
          <a:xfrm rot="16200000">
            <a:off x="-895671" y="2941203"/>
            <a:ext cx="41665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>
                <a:solidFill>
                  <a:srgbClr val="0070C0"/>
                </a:solidFill>
              </a:rPr>
              <a:t>Структурированность данных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4DE93362-B548-451B-B8CA-90E186DB373F}"/>
              </a:ext>
            </a:extLst>
          </p:cNvPr>
          <p:cNvSpPr/>
          <p:nvPr/>
        </p:nvSpPr>
        <p:spPr>
          <a:xfrm>
            <a:off x="454400" y="5863414"/>
            <a:ext cx="801917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buClr>
                <a:schemeClr val="accent1"/>
              </a:buClr>
              <a:buSzPct val="125000"/>
            </a:pPr>
            <a:r>
              <a:rPr lang="ru-RU" b="1" dirty="0">
                <a:solidFill>
                  <a:srgbClr val="3888CA"/>
                </a:solidFill>
                <a:latin typeface="Arial Narrow" panose="020B0606020202030204" pitchFamily="34" charset="0"/>
              </a:rPr>
              <a:t>Википедия  </a:t>
            </a:r>
            <a:r>
              <a:rPr lang="ru-RU" dirty="0">
                <a:solidFill>
                  <a:srgbClr val="3888CA"/>
                </a:solidFill>
                <a:latin typeface="Arial Narrow" panose="020B0606020202030204" pitchFamily="34" charset="0"/>
              </a:rPr>
              <a:t>– крупнейший информационный артефакт современной эпохи, обладающий уникальным сочетанием доступности, полноты информации о мире и структурированности</a:t>
            </a:r>
          </a:p>
        </p:txBody>
      </p:sp>
    </p:spTree>
    <p:extLst>
      <p:ext uri="{BB962C8B-B14F-4D97-AF65-F5344CB8AC3E}">
        <p14:creationId xmlns:p14="http://schemas.microsoft.com/office/powerpoint/2010/main" val="37698883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221D3D49-F851-4E2E-B489-D844FEC3B5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5776" y="806561"/>
            <a:ext cx="3707386" cy="285789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0175" y="296571"/>
            <a:ext cx="87435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>
                <a:solidFill>
                  <a:schemeClr val="bg1"/>
                </a:solidFill>
                <a:latin typeface="Arial Narrow" panose="020B0606020202030204" pitchFamily="34" charset="0"/>
              </a:rPr>
              <a:t>ПРЕИМУЩЕСТВА РАБОТЫ С ВИКИПЕДИЕЙ</a:t>
            </a: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82467755-E17C-421A-96D2-52FBA01E7D5F}"/>
              </a:ext>
            </a:extLst>
          </p:cNvPr>
          <p:cNvSpPr/>
          <p:nvPr/>
        </p:nvSpPr>
        <p:spPr>
          <a:xfrm>
            <a:off x="369248" y="3774336"/>
            <a:ext cx="8405504" cy="27699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buClr>
                <a:schemeClr val="accent1"/>
              </a:buClr>
              <a:buSzPct val="125000"/>
            </a:pPr>
            <a:r>
              <a:rPr lang="ru-RU" b="1" dirty="0">
                <a:solidFill>
                  <a:srgbClr val="3888CA"/>
                </a:solidFill>
                <a:latin typeface="Arial Narrow" panose="020B0606020202030204" pitchFamily="34" charset="0"/>
              </a:rPr>
              <a:t>Преимущества работы с Википедией:</a:t>
            </a:r>
          </a:p>
          <a:p>
            <a:pPr marL="285750" indent="-285750">
              <a:spcBef>
                <a:spcPts val="600"/>
              </a:spcBef>
              <a:buClr>
                <a:schemeClr val="accent1"/>
              </a:buClr>
              <a:buSzPct val="125000"/>
              <a:buFont typeface="Arial" panose="020B0604020202020204" pitchFamily="34" charset="0"/>
              <a:buChar char="•"/>
            </a:pPr>
            <a:r>
              <a:rPr lang="ru-RU" b="1" dirty="0">
                <a:solidFill>
                  <a:srgbClr val="3888CA"/>
                </a:solidFill>
                <a:latin typeface="Arial Narrow" panose="020B0606020202030204" pitchFamily="34" charset="0"/>
              </a:rPr>
              <a:t>контент распространяется свободно</a:t>
            </a:r>
            <a:endParaRPr lang="ru-RU" dirty="0">
              <a:solidFill>
                <a:srgbClr val="3888CA"/>
              </a:solidFill>
              <a:latin typeface="Arial Narrow" panose="020B0606020202030204" pitchFamily="34" charset="0"/>
            </a:endParaRPr>
          </a:p>
          <a:p>
            <a:pPr marL="285750" indent="-285750">
              <a:spcBef>
                <a:spcPts val="600"/>
              </a:spcBef>
              <a:buClr>
                <a:schemeClr val="accent1"/>
              </a:buClr>
              <a:buSzPct val="125000"/>
              <a:buFont typeface="Arial" panose="020B0604020202020204" pitchFamily="34" charset="0"/>
              <a:buChar char="•"/>
            </a:pPr>
            <a:r>
              <a:rPr lang="ru-RU" b="1" dirty="0">
                <a:solidFill>
                  <a:srgbClr val="3888CA"/>
                </a:solidFill>
                <a:latin typeface="Arial Narrow" panose="020B0606020202030204" pitchFamily="34" charset="0"/>
              </a:rPr>
              <a:t>достаточно полно описывает окружающую реальность</a:t>
            </a:r>
            <a:endParaRPr lang="ru-RU" dirty="0">
              <a:solidFill>
                <a:srgbClr val="3888CA"/>
              </a:solidFill>
              <a:latin typeface="Arial Narrow" panose="020B0606020202030204" pitchFamily="34" charset="0"/>
            </a:endParaRPr>
          </a:p>
          <a:p>
            <a:pPr marL="285750" indent="-285750">
              <a:spcBef>
                <a:spcPts val="600"/>
              </a:spcBef>
              <a:buClr>
                <a:schemeClr val="accent1"/>
              </a:buClr>
              <a:buSzPct val="125000"/>
              <a:buFont typeface="Arial" panose="020B0604020202020204" pitchFamily="34" charset="0"/>
              <a:buChar char="•"/>
            </a:pPr>
            <a:r>
              <a:rPr lang="ru-RU" b="1" dirty="0">
                <a:solidFill>
                  <a:srgbClr val="3888CA"/>
                </a:solidFill>
                <a:latin typeface="Arial Narrow" panose="020B0606020202030204" pitchFamily="34" charset="0"/>
              </a:rPr>
              <a:t>объем не является чрезвычайно большим</a:t>
            </a:r>
          </a:p>
          <a:p>
            <a:pPr marL="285750" indent="-285750">
              <a:spcBef>
                <a:spcPts val="600"/>
              </a:spcBef>
              <a:buClr>
                <a:schemeClr val="accent1"/>
              </a:buClr>
              <a:buSzPct val="125000"/>
              <a:buFont typeface="Arial" panose="020B0604020202020204" pitchFamily="34" charset="0"/>
              <a:buChar char="•"/>
            </a:pPr>
            <a:r>
              <a:rPr lang="ru-RU" b="1" dirty="0">
                <a:solidFill>
                  <a:srgbClr val="3888CA"/>
                </a:solidFill>
                <a:latin typeface="Arial Narrow" panose="020B0606020202030204" pitchFamily="34" charset="0"/>
              </a:rPr>
              <a:t>информация является частично структурированной</a:t>
            </a:r>
          </a:p>
          <a:p>
            <a:pPr>
              <a:spcBef>
                <a:spcPts val="600"/>
              </a:spcBef>
              <a:buClr>
                <a:schemeClr val="accent1"/>
              </a:buClr>
              <a:buSzPct val="125000"/>
            </a:pPr>
            <a:endParaRPr lang="ru-RU" b="1" dirty="0">
              <a:solidFill>
                <a:srgbClr val="3888CA"/>
              </a:solidFill>
              <a:latin typeface="Arial Narrow" panose="020B0606020202030204" pitchFamily="34" charset="0"/>
            </a:endParaRPr>
          </a:p>
          <a:p>
            <a:pPr>
              <a:spcBef>
                <a:spcPts val="600"/>
              </a:spcBef>
              <a:buClr>
                <a:schemeClr val="accent1"/>
              </a:buClr>
              <a:buSzPct val="125000"/>
            </a:pPr>
            <a:r>
              <a:rPr lang="ru-RU" dirty="0">
                <a:solidFill>
                  <a:srgbClr val="3888CA"/>
                </a:solidFill>
                <a:latin typeface="Arial Narrow" panose="020B0606020202030204" pitchFamily="34" charset="0"/>
              </a:rPr>
              <a:t>На базе Википедии можно создавать эффективные прикладные семантические решения, прежде всего в области </a:t>
            </a:r>
            <a:r>
              <a:rPr lang="ru-RU" b="1" dirty="0">
                <a:solidFill>
                  <a:srgbClr val="3888CA"/>
                </a:solidFill>
                <a:latin typeface="Arial Narrow" panose="020B0606020202030204" pitchFamily="34" charset="0"/>
              </a:rPr>
              <a:t>семантического анализа документов</a:t>
            </a:r>
            <a:r>
              <a:rPr lang="ru-RU" dirty="0">
                <a:solidFill>
                  <a:srgbClr val="3888CA"/>
                </a:solidFill>
                <a:latin typeface="Arial Narrow" panose="020B0606020202030204" pitchFamily="34" charset="0"/>
              </a:rPr>
              <a:t> на естественном языке.</a:t>
            </a:r>
          </a:p>
        </p:txBody>
      </p:sp>
    </p:spTree>
    <p:extLst>
      <p:ext uri="{BB962C8B-B14F-4D97-AF65-F5344CB8AC3E}">
        <p14:creationId xmlns:p14="http://schemas.microsoft.com/office/powerpoint/2010/main" val="4565098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0175" y="296571"/>
            <a:ext cx="87435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>
                <a:solidFill>
                  <a:schemeClr val="bg1"/>
                </a:solidFill>
                <a:latin typeface="Arial Narrow" panose="020B0606020202030204" pitchFamily="34" charset="0"/>
              </a:rPr>
              <a:t>ВИКИ-ГРАФ</a:t>
            </a:r>
          </a:p>
        </p:txBody>
      </p:sp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FD2A9E9A-2FDA-42AE-8B0A-1F0C895322B9}"/>
              </a:ext>
            </a:extLst>
          </p:cNvPr>
          <p:cNvGrpSpPr/>
          <p:nvPr/>
        </p:nvGrpSpPr>
        <p:grpSpPr>
          <a:xfrm>
            <a:off x="1057565" y="806489"/>
            <a:ext cx="6290374" cy="1640928"/>
            <a:chOff x="1115616" y="1455543"/>
            <a:chExt cx="6290374" cy="1640928"/>
          </a:xfrm>
        </p:grpSpPr>
        <p:sp>
          <p:nvSpPr>
            <p:cNvPr id="17" name="Стрелка: вправо 16">
              <a:extLst>
                <a:ext uri="{FF2B5EF4-FFF2-40B4-BE49-F238E27FC236}">
                  <a16:creationId xmlns:a16="http://schemas.microsoft.com/office/drawing/2014/main" id="{3D4DE6CB-966C-4D27-A088-C324EE661868}"/>
                </a:ext>
              </a:extLst>
            </p:cNvPr>
            <p:cNvSpPr/>
            <p:nvPr/>
          </p:nvSpPr>
          <p:spPr>
            <a:xfrm>
              <a:off x="4824462" y="2098292"/>
              <a:ext cx="1093961" cy="210454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5" name="Стрелка: вправо 14">
              <a:extLst>
                <a:ext uri="{FF2B5EF4-FFF2-40B4-BE49-F238E27FC236}">
                  <a16:creationId xmlns:a16="http://schemas.microsoft.com/office/drawing/2014/main" id="{AAF7F6B2-5B52-45D3-884C-54CD696567E5}"/>
                </a:ext>
              </a:extLst>
            </p:cNvPr>
            <p:cNvSpPr/>
            <p:nvPr/>
          </p:nvSpPr>
          <p:spPr>
            <a:xfrm>
              <a:off x="2540556" y="2579206"/>
              <a:ext cx="1213984" cy="236584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3" name="Picture 20" descr="http://vmturbo.com/wp-content/uploads/2015/03/neo4j_notag_whitebg.png">
              <a:extLst>
                <a:ext uri="{FF2B5EF4-FFF2-40B4-BE49-F238E27FC236}">
                  <a16:creationId xmlns:a16="http://schemas.microsoft.com/office/drawing/2014/main" id="{7FE0F6BF-1E1C-490C-A69C-9C1FDCB57E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04697" y="1783604"/>
              <a:ext cx="1401293" cy="8746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362" name="Picture 2" descr="Image result for my sql">
              <a:extLst>
                <a:ext uri="{FF2B5EF4-FFF2-40B4-BE49-F238E27FC236}">
                  <a16:creationId xmlns:a16="http://schemas.microsoft.com/office/drawing/2014/main" id="{B7C761A4-ACF7-4B0D-A38D-D009EEC0FC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02798" y="1540486"/>
              <a:ext cx="892885" cy="12613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364" name="Picture 4" descr="Image result for wikimedia foundation">
              <a:extLst>
                <a:ext uri="{FF2B5EF4-FFF2-40B4-BE49-F238E27FC236}">
                  <a16:creationId xmlns:a16="http://schemas.microsoft.com/office/drawing/2014/main" id="{E5EDFAAF-999C-4349-9F5E-CA45D087028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5616" y="1628800"/>
              <a:ext cx="1294354" cy="12943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AutoShape 6" descr="Image result for csv file">
              <a:extLst>
                <a:ext uri="{FF2B5EF4-FFF2-40B4-BE49-F238E27FC236}">
                  <a16:creationId xmlns:a16="http://schemas.microsoft.com/office/drawing/2014/main" id="{4F53BE01-1CCC-413F-A7E3-E3D9B8B98A97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219152" y="1565522"/>
              <a:ext cx="191343" cy="1913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4" name="AutoShape 12" descr="Image result for sql file">
              <a:extLst>
                <a:ext uri="{FF2B5EF4-FFF2-40B4-BE49-F238E27FC236}">
                  <a16:creationId xmlns:a16="http://schemas.microsoft.com/office/drawing/2014/main" id="{41E92E7E-A491-4D6A-9C72-51D13125C90F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371552" y="1717922"/>
              <a:ext cx="191343" cy="1913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6" name="AutoShape 14" descr="Image result for sql file">
              <a:extLst>
                <a:ext uri="{FF2B5EF4-FFF2-40B4-BE49-F238E27FC236}">
                  <a16:creationId xmlns:a16="http://schemas.microsoft.com/office/drawing/2014/main" id="{7AD793C4-D81E-45F8-A19E-45E09B1041D9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523952" y="2084634"/>
              <a:ext cx="191343" cy="1913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8" name="Стрелка: вправо 7">
              <a:extLst>
                <a:ext uri="{FF2B5EF4-FFF2-40B4-BE49-F238E27FC236}">
                  <a16:creationId xmlns:a16="http://schemas.microsoft.com/office/drawing/2014/main" id="{2A426AEA-7E97-4CAE-A1A2-7E33415D6C86}"/>
                </a:ext>
              </a:extLst>
            </p:cNvPr>
            <p:cNvSpPr/>
            <p:nvPr/>
          </p:nvSpPr>
          <p:spPr>
            <a:xfrm>
              <a:off x="2544139" y="1730170"/>
              <a:ext cx="1213984" cy="259428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15368" name="Picture 8" descr="Image result for xml file">
              <a:extLst>
                <a:ext uri="{FF2B5EF4-FFF2-40B4-BE49-F238E27FC236}">
                  <a16:creationId xmlns:a16="http://schemas.microsoft.com/office/drawing/2014/main" id="{65E6BE90-4F9A-4D63-A406-AE9390150A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26635" y="1455543"/>
              <a:ext cx="765373" cy="7653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Прямоугольник 8">
              <a:extLst>
                <a:ext uri="{FF2B5EF4-FFF2-40B4-BE49-F238E27FC236}">
                  <a16:creationId xmlns:a16="http://schemas.microsoft.com/office/drawing/2014/main" id="{37A4BBBD-36FA-44F7-B1D5-82A9E83C97DE}"/>
                </a:ext>
              </a:extLst>
            </p:cNvPr>
            <p:cNvSpPr/>
            <p:nvPr/>
          </p:nvSpPr>
          <p:spPr>
            <a:xfrm>
              <a:off x="2860974" y="2500376"/>
              <a:ext cx="545289" cy="59609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15376" name="Picture 16" descr="Sql Extension, interface, Sql File, Sql File Format, Sql Format, sql Icon">
              <a:extLst>
                <a:ext uri="{FF2B5EF4-FFF2-40B4-BE49-F238E27FC236}">
                  <a16:creationId xmlns:a16="http://schemas.microsoft.com/office/drawing/2014/main" id="{16AC8284-FF0C-470A-99E6-6BDF1DEC1A9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26635" y="2294064"/>
              <a:ext cx="765373" cy="7653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Прямоугольник 17">
              <a:extLst>
                <a:ext uri="{FF2B5EF4-FFF2-40B4-BE49-F238E27FC236}">
                  <a16:creationId xmlns:a16="http://schemas.microsoft.com/office/drawing/2014/main" id="{F46EC67F-2A63-4F16-B558-B657D1E5F21A}"/>
                </a:ext>
              </a:extLst>
            </p:cNvPr>
            <p:cNvSpPr/>
            <p:nvPr/>
          </p:nvSpPr>
          <p:spPr>
            <a:xfrm>
              <a:off x="5056187" y="1907624"/>
              <a:ext cx="545289" cy="59609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15378" name="Picture 18" descr="Csv File Format, interface, Csv Format, Csv, Csv File, Comma Separated Values Icon">
              <a:extLst>
                <a:ext uri="{FF2B5EF4-FFF2-40B4-BE49-F238E27FC236}">
                  <a16:creationId xmlns:a16="http://schemas.microsoft.com/office/drawing/2014/main" id="{9B212EFE-9E43-4F90-86AA-14A2DFE9C7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26055" y="1891679"/>
              <a:ext cx="605554" cy="6055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E8DFD9DC-645C-4606-BE0D-C13298E5AD83}"/>
              </a:ext>
            </a:extLst>
          </p:cNvPr>
          <p:cNvSpPr/>
          <p:nvPr/>
        </p:nvSpPr>
        <p:spPr>
          <a:xfrm>
            <a:off x="0" y="2361466"/>
            <a:ext cx="84055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  <a:buClr>
                <a:schemeClr val="accent1"/>
              </a:buClr>
              <a:buSzPct val="125000"/>
            </a:pPr>
            <a:r>
              <a:rPr lang="ru-RU" i="1" dirty="0">
                <a:latin typeface="Arial Narrow" panose="020B0606020202030204" pitchFamily="34" charset="0"/>
              </a:rPr>
              <a:t>Реализованная технология создания Вики-графа</a:t>
            </a:r>
            <a:endParaRPr lang="en-US" i="1" dirty="0">
              <a:latin typeface="Arial Narrow" panose="020B0606020202030204" pitchFamily="34" charset="0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02ECFEAB-D3A7-484A-B751-1525E424AB83}"/>
              </a:ext>
            </a:extLst>
          </p:cNvPr>
          <p:cNvSpPr/>
          <p:nvPr/>
        </p:nvSpPr>
        <p:spPr>
          <a:xfrm>
            <a:off x="293947" y="5220530"/>
            <a:ext cx="8266489" cy="1354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buClr>
                <a:schemeClr val="accent1"/>
              </a:buClr>
              <a:buSzPct val="125000"/>
            </a:pPr>
            <a:r>
              <a:rPr lang="ru-RU" b="1" dirty="0">
                <a:solidFill>
                  <a:srgbClr val="3888CA"/>
                </a:solidFill>
                <a:latin typeface="Arial Narrow" panose="020B0606020202030204" pitchFamily="34" charset="0"/>
              </a:rPr>
              <a:t>Вики-граф </a:t>
            </a:r>
            <a:r>
              <a:rPr lang="ru-RU" dirty="0">
                <a:solidFill>
                  <a:srgbClr val="3888CA"/>
                </a:solidFill>
                <a:latin typeface="Arial Narrow" panose="020B0606020202030204" pitchFamily="34" charset="0"/>
              </a:rPr>
              <a:t>– сеть (граф) из статей и категорий, представляющий основную семантическую информацию из Википедии </a:t>
            </a:r>
          </a:p>
          <a:p>
            <a:pPr marL="285750" indent="-285750">
              <a:spcBef>
                <a:spcPts val="600"/>
              </a:spcBef>
              <a:buClr>
                <a:schemeClr val="accent1"/>
              </a:buClr>
              <a:buSzPct val="125000"/>
              <a:buFont typeface="Arial" panose="020B0604020202020204" pitchFamily="34" charset="0"/>
              <a:buChar char="•"/>
            </a:pPr>
            <a:r>
              <a:rPr lang="ru-RU" b="1" dirty="0">
                <a:solidFill>
                  <a:srgbClr val="3888CA"/>
                </a:solidFill>
                <a:latin typeface="Arial Narrow" panose="020B0606020202030204" pitchFamily="34" charset="0"/>
              </a:rPr>
              <a:t>Узлы сети </a:t>
            </a:r>
            <a:r>
              <a:rPr lang="ru-RU" dirty="0">
                <a:solidFill>
                  <a:srgbClr val="3888CA"/>
                </a:solidFill>
                <a:latin typeface="Arial Narrow" panose="020B0606020202030204" pitchFamily="34" charset="0"/>
              </a:rPr>
              <a:t>– статьи и категории Википедии</a:t>
            </a:r>
          </a:p>
          <a:p>
            <a:pPr marL="285750" indent="-285750">
              <a:spcBef>
                <a:spcPts val="600"/>
              </a:spcBef>
              <a:buClr>
                <a:schemeClr val="accent1"/>
              </a:buClr>
              <a:buSzPct val="125000"/>
              <a:buFont typeface="Arial" panose="020B0604020202020204" pitchFamily="34" charset="0"/>
              <a:buChar char="•"/>
            </a:pPr>
            <a:r>
              <a:rPr lang="ru-RU" b="1" dirty="0">
                <a:solidFill>
                  <a:srgbClr val="3888CA"/>
                </a:solidFill>
                <a:latin typeface="Arial Narrow" panose="020B0606020202030204" pitchFamily="34" charset="0"/>
              </a:rPr>
              <a:t>Ориентированные связи </a:t>
            </a:r>
            <a:r>
              <a:rPr lang="ru-RU" dirty="0">
                <a:solidFill>
                  <a:srgbClr val="3888CA"/>
                </a:solidFill>
                <a:latin typeface="Arial Narrow" panose="020B0606020202030204" pitchFamily="34" charset="0"/>
              </a:rPr>
              <a:t>– ссылки между страницами и принадлежность к категориям</a:t>
            </a:r>
          </a:p>
        </p:txBody>
      </p:sp>
      <p:sp>
        <p:nvSpPr>
          <p:cNvPr id="21" name="Овал 20">
            <a:extLst>
              <a:ext uri="{FF2B5EF4-FFF2-40B4-BE49-F238E27FC236}">
                <a16:creationId xmlns:a16="http://schemas.microsoft.com/office/drawing/2014/main" id="{FF2BD076-9319-4BEE-8029-937B3082254A}"/>
              </a:ext>
            </a:extLst>
          </p:cNvPr>
          <p:cNvSpPr/>
          <p:nvPr/>
        </p:nvSpPr>
        <p:spPr>
          <a:xfrm>
            <a:off x="2396540" y="3345188"/>
            <a:ext cx="1440160" cy="137433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article</a:t>
            </a:r>
          </a:p>
          <a:p>
            <a:pPr algn="ctr"/>
            <a:r>
              <a:rPr lang="en-US" dirty="0"/>
              <a:t>(3.3 M)</a:t>
            </a:r>
            <a:endParaRPr lang="ru-RU" dirty="0"/>
          </a:p>
        </p:txBody>
      </p:sp>
      <p:sp>
        <p:nvSpPr>
          <p:cNvPr id="22" name="Овал 21">
            <a:extLst>
              <a:ext uri="{FF2B5EF4-FFF2-40B4-BE49-F238E27FC236}">
                <a16:creationId xmlns:a16="http://schemas.microsoft.com/office/drawing/2014/main" id="{AEC4CA6C-B30E-4713-8F40-36FB96763BE5}"/>
              </a:ext>
            </a:extLst>
          </p:cNvPr>
          <p:cNvSpPr/>
          <p:nvPr/>
        </p:nvSpPr>
        <p:spPr>
          <a:xfrm>
            <a:off x="5132844" y="3350808"/>
            <a:ext cx="1440160" cy="137433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с</a:t>
            </a:r>
            <a:r>
              <a:rPr lang="en-US" dirty="0" err="1"/>
              <a:t>ategory</a:t>
            </a:r>
            <a:endParaRPr lang="en-US" dirty="0"/>
          </a:p>
          <a:p>
            <a:pPr algn="ctr"/>
            <a:r>
              <a:rPr lang="en-US" dirty="0"/>
              <a:t>(0.4 M)</a:t>
            </a:r>
            <a:endParaRPr lang="ru-RU" dirty="0"/>
          </a:p>
        </p:txBody>
      </p:sp>
      <p:cxnSp>
        <p:nvCxnSpPr>
          <p:cNvPr id="23" name="Соединитель: изогнутый 22">
            <a:extLst>
              <a:ext uri="{FF2B5EF4-FFF2-40B4-BE49-F238E27FC236}">
                <a16:creationId xmlns:a16="http://schemas.microsoft.com/office/drawing/2014/main" id="{7D3A79DC-3D01-4F18-8131-7A9CCD07FC4D}"/>
              </a:ext>
            </a:extLst>
          </p:cNvPr>
          <p:cNvCxnSpPr>
            <a:stCxn id="22" idx="7"/>
            <a:endCxn id="22" idx="5"/>
          </p:cNvCxnSpPr>
          <p:nvPr/>
        </p:nvCxnSpPr>
        <p:spPr>
          <a:xfrm rot="16200000" flipH="1">
            <a:off x="5876196" y="4037976"/>
            <a:ext cx="971802" cy="12700"/>
          </a:xfrm>
          <a:prstGeom prst="curvedConnector5">
            <a:avLst>
              <a:gd name="adj1" fmla="val -23523"/>
              <a:gd name="adj2" fmla="val 12739157"/>
              <a:gd name="adj3" fmla="val 123523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Соединитель: изогнутый 23">
            <a:extLst>
              <a:ext uri="{FF2B5EF4-FFF2-40B4-BE49-F238E27FC236}">
                <a16:creationId xmlns:a16="http://schemas.microsoft.com/office/drawing/2014/main" id="{41620E0B-EB9D-45A3-86B9-E128F035294A}"/>
              </a:ext>
            </a:extLst>
          </p:cNvPr>
          <p:cNvCxnSpPr>
            <a:cxnSpLocks/>
            <a:stCxn id="21" idx="1"/>
            <a:endCxn id="21" idx="3"/>
          </p:cNvCxnSpPr>
          <p:nvPr/>
        </p:nvCxnSpPr>
        <p:spPr>
          <a:xfrm rot="16200000" flipH="1">
            <a:off x="2121546" y="4032356"/>
            <a:ext cx="971802" cy="12700"/>
          </a:xfrm>
          <a:prstGeom prst="curvedConnector5">
            <a:avLst>
              <a:gd name="adj1" fmla="val -23523"/>
              <a:gd name="adj2" fmla="val -11299315"/>
              <a:gd name="adj3" fmla="val 123523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Соединитель: изогнутый 24">
            <a:extLst>
              <a:ext uri="{FF2B5EF4-FFF2-40B4-BE49-F238E27FC236}">
                <a16:creationId xmlns:a16="http://schemas.microsoft.com/office/drawing/2014/main" id="{AFBE6DD5-BDC9-423F-9EC7-4747B457BD2C}"/>
              </a:ext>
            </a:extLst>
          </p:cNvPr>
          <p:cNvCxnSpPr>
            <a:cxnSpLocks/>
            <a:stCxn id="21" idx="7"/>
            <a:endCxn id="22" idx="1"/>
          </p:cNvCxnSpPr>
          <p:nvPr/>
        </p:nvCxnSpPr>
        <p:spPr>
          <a:xfrm rot="16200000" flipH="1">
            <a:off x="4481962" y="2690286"/>
            <a:ext cx="5620" cy="1717958"/>
          </a:xfrm>
          <a:prstGeom prst="curvedConnector3">
            <a:avLst>
              <a:gd name="adj1" fmla="val -7648879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C612982F-4358-46E1-99CE-E44567F45CA0}"/>
              </a:ext>
            </a:extLst>
          </p:cNvPr>
          <p:cNvSpPr txBox="1"/>
          <p:nvPr/>
        </p:nvSpPr>
        <p:spPr>
          <a:xfrm>
            <a:off x="1117081" y="3034721"/>
            <a:ext cx="16956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article-to-article</a:t>
            </a:r>
          </a:p>
          <a:p>
            <a:pPr algn="ctr"/>
            <a:r>
              <a:rPr lang="en-US" dirty="0">
                <a:solidFill>
                  <a:schemeClr val="tx2"/>
                </a:solidFill>
              </a:rPr>
              <a:t>(92.2 M)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3F7C321-6660-42BE-B9EA-0B00292D2E4E}"/>
              </a:ext>
            </a:extLst>
          </p:cNvPr>
          <p:cNvSpPr txBox="1"/>
          <p:nvPr/>
        </p:nvSpPr>
        <p:spPr>
          <a:xfrm>
            <a:off x="6140956" y="3022022"/>
            <a:ext cx="21401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category-to-category</a:t>
            </a:r>
          </a:p>
          <a:p>
            <a:pPr algn="ctr"/>
            <a:r>
              <a:rPr lang="en-US" dirty="0">
                <a:solidFill>
                  <a:schemeClr val="tx2"/>
                </a:solidFill>
              </a:rPr>
              <a:t>(0.7 M)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63EFA5D-D9E5-4C1F-9BFE-5E8F73A43BEB}"/>
              </a:ext>
            </a:extLst>
          </p:cNvPr>
          <p:cNvSpPr txBox="1"/>
          <p:nvPr/>
        </p:nvSpPr>
        <p:spPr>
          <a:xfrm>
            <a:off x="3525824" y="2810330"/>
            <a:ext cx="19178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article-to-category</a:t>
            </a:r>
          </a:p>
          <a:p>
            <a:pPr algn="ctr"/>
            <a:r>
              <a:rPr lang="en-US" dirty="0">
                <a:solidFill>
                  <a:schemeClr val="tx2"/>
                </a:solidFill>
              </a:rPr>
              <a:t>(9,2 M)</a:t>
            </a:r>
          </a:p>
        </p:txBody>
      </p:sp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FE5C82AE-A989-478F-97CD-7FCDE536F95A}"/>
              </a:ext>
            </a:extLst>
          </p:cNvPr>
          <p:cNvSpPr/>
          <p:nvPr/>
        </p:nvSpPr>
        <p:spPr>
          <a:xfrm>
            <a:off x="154932" y="4787860"/>
            <a:ext cx="84055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  <a:buClr>
                <a:schemeClr val="accent1"/>
              </a:buClr>
              <a:buSzPct val="125000"/>
            </a:pPr>
            <a:r>
              <a:rPr lang="ru-RU" i="1" dirty="0">
                <a:latin typeface="Arial Narrow" panose="020B0606020202030204" pitchFamily="34" charset="0"/>
              </a:rPr>
              <a:t>Статистика Вики-графа русскоязычного сегмента Википедии</a:t>
            </a:r>
            <a:endParaRPr lang="en-US" i="1" dirty="0"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75603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0175" y="296571"/>
            <a:ext cx="87435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>
                <a:solidFill>
                  <a:schemeClr val="bg1"/>
                </a:solidFill>
                <a:latin typeface="Arial Narrow" panose="020B0606020202030204" pitchFamily="34" charset="0"/>
              </a:rPr>
              <a:t>РАСПРЕДЕЛЕНИЕ СТЕПЕНЕЙ УЗЛОВ ДЛЯ СТАТЕЙ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A4486963-FF97-4EC9-8A11-B9663B442F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9746" y="4731100"/>
            <a:ext cx="6768199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zh-CN" i="1" dirty="0">
                <a:latin typeface="Arial Narrow" panose="020B0606020202030204" pitchFamily="34" charset="0"/>
              </a:rPr>
              <a:t>График частоты статей с различным количеством исходящих ссылок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zh-CN" i="1" dirty="0">
                <a:latin typeface="Arial Narrow" panose="020B0606020202030204" pitchFamily="34" charset="0"/>
              </a:rPr>
              <a:t>(распределение исходящих степеней узлов) в построенном вики-графе*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AD1C91AC-A34D-4416-9262-7C74E1FD11D5}"/>
              </a:ext>
            </a:extLst>
          </p:cNvPr>
          <p:cNvSpPr/>
          <p:nvPr/>
        </p:nvSpPr>
        <p:spPr>
          <a:xfrm>
            <a:off x="6694315" y="6516052"/>
            <a:ext cx="18053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zh-CN" sz="1400" i="1" dirty="0">
                <a:solidFill>
                  <a:schemeClr val="bg1">
                    <a:lumMod val="65000"/>
                  </a:schemeClr>
                </a:solidFill>
                <a:latin typeface="Arial Narrow" panose="020B0606020202030204" pitchFamily="34" charset="0"/>
              </a:rPr>
              <a:t>* в </a:t>
            </a:r>
            <a:r>
              <a:rPr lang="en-US" altLang="zh-CN" sz="1400" i="1" dirty="0">
                <a:solidFill>
                  <a:schemeClr val="bg1">
                    <a:lumMod val="65000"/>
                  </a:schemeClr>
                </a:solidFill>
                <a:latin typeface="Arial Narrow" panose="020B0606020202030204" pitchFamily="34" charset="0"/>
              </a:rPr>
              <a:t>log-log </a:t>
            </a:r>
            <a:r>
              <a:rPr lang="ru-RU" altLang="zh-CN" sz="1400" i="1" dirty="0">
                <a:solidFill>
                  <a:schemeClr val="bg1">
                    <a:lumMod val="65000"/>
                  </a:schemeClr>
                </a:solidFill>
                <a:latin typeface="Arial Narrow" panose="020B0606020202030204" pitchFamily="34" charset="0"/>
              </a:rPr>
              <a:t>координатах</a:t>
            </a:r>
            <a:endParaRPr lang="ru-RU" altLang="zh-CN" sz="1400" i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F9B9F8F-D4C7-4AB5-9E21-D5121C19B6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1676" y="898012"/>
            <a:ext cx="4032448" cy="3863889"/>
          </a:xfrm>
          <a:prstGeom prst="rect">
            <a:avLst/>
          </a:prstGeom>
        </p:spPr>
      </p:pic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262C54CE-18B1-411F-9A82-C1BD65CBA59B}"/>
              </a:ext>
            </a:extLst>
          </p:cNvPr>
          <p:cNvSpPr/>
          <p:nvPr/>
        </p:nvSpPr>
        <p:spPr>
          <a:xfrm>
            <a:off x="431540" y="5757251"/>
            <a:ext cx="82809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buClr>
                <a:schemeClr val="accent1"/>
              </a:buClr>
              <a:buSzPct val="125000"/>
            </a:pPr>
            <a:r>
              <a:rPr lang="ru-RU" dirty="0">
                <a:solidFill>
                  <a:srgbClr val="3888CA"/>
                </a:solidFill>
                <a:latin typeface="Arial Narrow" panose="020B0606020202030204" pitchFamily="34" charset="0"/>
              </a:rPr>
              <a:t>Применение методологии теории сложных сетей для анализа Вики-графа позволило выявить наличие аномалий в его структуре и избавится от них скорректировав схему сети.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5AD1CDED-A638-4C4C-B74D-563F10B9E30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581849"/>
            <a:ext cx="4032448" cy="3744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1977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0175" y="296571"/>
            <a:ext cx="87435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>
                <a:solidFill>
                  <a:schemeClr val="bg1"/>
                </a:solidFill>
                <a:latin typeface="Arial Narrow" panose="020B0606020202030204" pitchFamily="34" charset="0"/>
              </a:rPr>
              <a:t>МОДИФИКАЦИЯ СТРУКТУРЫ ВИКИ-ГРАФА</a:t>
            </a:r>
          </a:p>
        </p:txBody>
      </p:sp>
      <p:sp>
        <p:nvSpPr>
          <p:cNvPr id="2" name="Овал 1">
            <a:extLst>
              <a:ext uri="{FF2B5EF4-FFF2-40B4-BE49-F238E27FC236}">
                <a16:creationId xmlns:a16="http://schemas.microsoft.com/office/drawing/2014/main" id="{F9231E98-440D-4F55-8945-10D3992BD8B6}"/>
              </a:ext>
            </a:extLst>
          </p:cNvPr>
          <p:cNvSpPr/>
          <p:nvPr/>
        </p:nvSpPr>
        <p:spPr>
          <a:xfrm>
            <a:off x="3347968" y="4780075"/>
            <a:ext cx="1440160" cy="95434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article</a:t>
            </a:r>
            <a:endParaRPr lang="ru-RU" dirty="0"/>
          </a:p>
        </p:txBody>
      </p:sp>
      <p:sp>
        <p:nvSpPr>
          <p:cNvPr id="4" name="Овал 3">
            <a:extLst>
              <a:ext uri="{FF2B5EF4-FFF2-40B4-BE49-F238E27FC236}">
                <a16:creationId xmlns:a16="http://schemas.microsoft.com/office/drawing/2014/main" id="{371BBCB5-FF08-4B23-842B-FACE68BAF3EC}"/>
              </a:ext>
            </a:extLst>
          </p:cNvPr>
          <p:cNvSpPr/>
          <p:nvPr/>
        </p:nvSpPr>
        <p:spPr>
          <a:xfrm>
            <a:off x="6084272" y="4785695"/>
            <a:ext cx="1440160" cy="89686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category</a:t>
            </a:r>
            <a:endParaRPr lang="ru-RU" dirty="0"/>
          </a:p>
        </p:txBody>
      </p:sp>
      <p:cxnSp>
        <p:nvCxnSpPr>
          <p:cNvPr id="6" name="Соединитель: изогнутый 5">
            <a:extLst>
              <a:ext uri="{FF2B5EF4-FFF2-40B4-BE49-F238E27FC236}">
                <a16:creationId xmlns:a16="http://schemas.microsoft.com/office/drawing/2014/main" id="{449EB0BC-3894-4B11-BFFB-9A55D9EB5EBA}"/>
              </a:ext>
            </a:extLst>
          </p:cNvPr>
          <p:cNvCxnSpPr>
            <a:cxnSpLocks/>
            <a:stCxn id="4" idx="7"/>
            <a:endCxn id="4" idx="5"/>
          </p:cNvCxnSpPr>
          <p:nvPr/>
        </p:nvCxnSpPr>
        <p:spPr>
          <a:xfrm rot="16200000" flipH="1">
            <a:off x="6996435" y="5234127"/>
            <a:ext cx="634179" cy="12700"/>
          </a:xfrm>
          <a:prstGeom prst="curvedConnector5">
            <a:avLst>
              <a:gd name="adj1" fmla="val -36047"/>
              <a:gd name="adj2" fmla="val 11479157"/>
              <a:gd name="adj3" fmla="val 136047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Соединитель: изогнутый 6">
            <a:extLst>
              <a:ext uri="{FF2B5EF4-FFF2-40B4-BE49-F238E27FC236}">
                <a16:creationId xmlns:a16="http://schemas.microsoft.com/office/drawing/2014/main" id="{5AFDD451-39A1-41F1-99AE-59932304B1F8}"/>
              </a:ext>
            </a:extLst>
          </p:cNvPr>
          <p:cNvCxnSpPr>
            <a:cxnSpLocks/>
            <a:stCxn id="2" idx="2"/>
            <a:endCxn id="2" idx="4"/>
          </p:cNvCxnSpPr>
          <p:nvPr/>
        </p:nvCxnSpPr>
        <p:spPr>
          <a:xfrm rot="10800000" flipH="1" flipV="1">
            <a:off x="3347968" y="5257245"/>
            <a:ext cx="720080" cy="477171"/>
          </a:xfrm>
          <a:prstGeom prst="curvedConnector4">
            <a:avLst>
              <a:gd name="adj1" fmla="val -31746"/>
              <a:gd name="adj2" fmla="val 147907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Соединитель: изогнутый 9">
            <a:extLst>
              <a:ext uri="{FF2B5EF4-FFF2-40B4-BE49-F238E27FC236}">
                <a16:creationId xmlns:a16="http://schemas.microsoft.com/office/drawing/2014/main" id="{6265E963-08D8-43CF-A006-E6B723A42056}"/>
              </a:ext>
            </a:extLst>
          </p:cNvPr>
          <p:cNvCxnSpPr>
            <a:cxnSpLocks/>
            <a:stCxn id="2" idx="7"/>
            <a:endCxn id="4" idx="1"/>
          </p:cNvCxnSpPr>
          <p:nvPr/>
        </p:nvCxnSpPr>
        <p:spPr>
          <a:xfrm rot="5400000" flipH="1" flipV="1">
            <a:off x="5434802" y="4059458"/>
            <a:ext cx="2797" cy="1717958"/>
          </a:xfrm>
          <a:prstGeom prst="curvedConnector3">
            <a:avLst>
              <a:gd name="adj1" fmla="val 13169825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DA33CD1D-F1B0-4475-A702-EC5FBE7550A9}"/>
              </a:ext>
            </a:extLst>
          </p:cNvPr>
          <p:cNvSpPr/>
          <p:nvPr/>
        </p:nvSpPr>
        <p:spPr>
          <a:xfrm>
            <a:off x="467544" y="2931432"/>
            <a:ext cx="840550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buClr>
                <a:schemeClr val="accent1"/>
              </a:buClr>
              <a:buSzPct val="125000"/>
            </a:pPr>
            <a:r>
              <a:rPr lang="ru-RU" i="1" dirty="0">
                <a:latin typeface="Arial Narrow" panose="020B0606020202030204" pitchFamily="34" charset="0"/>
              </a:rPr>
              <a:t>Навигационные блоки встроены в статьи с помощью шаблонов Википедии – страниц предназначенных для вставки стандартных блоков текста в другие страницы. </a:t>
            </a:r>
          </a:p>
        </p:txBody>
      </p:sp>
      <p:sp>
        <p:nvSpPr>
          <p:cNvPr id="14" name="Овал 13">
            <a:extLst>
              <a:ext uri="{FF2B5EF4-FFF2-40B4-BE49-F238E27FC236}">
                <a16:creationId xmlns:a16="http://schemas.microsoft.com/office/drawing/2014/main" id="{1B240FDC-D9FF-44B5-AFDF-538E3DBC3A5C}"/>
              </a:ext>
            </a:extLst>
          </p:cNvPr>
          <p:cNvSpPr/>
          <p:nvPr/>
        </p:nvSpPr>
        <p:spPr>
          <a:xfrm>
            <a:off x="159514" y="3701125"/>
            <a:ext cx="1747989" cy="86177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navigation</a:t>
            </a:r>
          </a:p>
          <a:p>
            <a:pPr algn="ctr"/>
            <a:r>
              <a:rPr lang="en-US" dirty="0"/>
              <a:t>template</a:t>
            </a:r>
            <a:endParaRPr lang="ru-RU" dirty="0"/>
          </a:p>
        </p:txBody>
      </p:sp>
      <p:cxnSp>
        <p:nvCxnSpPr>
          <p:cNvPr id="15" name="Соединитель: изогнутый 14">
            <a:extLst>
              <a:ext uri="{FF2B5EF4-FFF2-40B4-BE49-F238E27FC236}">
                <a16:creationId xmlns:a16="http://schemas.microsoft.com/office/drawing/2014/main" id="{1F0C2021-55C0-4506-8DC3-FE6A7D1198C1}"/>
              </a:ext>
            </a:extLst>
          </p:cNvPr>
          <p:cNvCxnSpPr>
            <a:cxnSpLocks/>
            <a:stCxn id="2" idx="0"/>
            <a:endCxn id="14" idx="6"/>
          </p:cNvCxnSpPr>
          <p:nvPr/>
        </p:nvCxnSpPr>
        <p:spPr>
          <a:xfrm rot="16200000" flipV="1">
            <a:off x="2663745" y="3375771"/>
            <a:ext cx="648063" cy="2160545"/>
          </a:xfrm>
          <a:prstGeom prst="curved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Соединитель: изогнутый 27">
            <a:extLst>
              <a:ext uri="{FF2B5EF4-FFF2-40B4-BE49-F238E27FC236}">
                <a16:creationId xmlns:a16="http://schemas.microsoft.com/office/drawing/2014/main" id="{38B14E7D-AC4A-4BAE-BCF5-366EF5C3DA52}"/>
              </a:ext>
            </a:extLst>
          </p:cNvPr>
          <p:cNvCxnSpPr>
            <a:cxnSpLocks/>
            <a:stCxn id="14" idx="4"/>
          </p:cNvCxnSpPr>
          <p:nvPr/>
        </p:nvCxnSpPr>
        <p:spPr>
          <a:xfrm rot="16200000" flipH="1">
            <a:off x="1886779" y="3709628"/>
            <a:ext cx="700192" cy="2406732"/>
          </a:xfrm>
          <a:prstGeom prst="curved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9E7A7F39-43E4-4AA9-AB75-6918FAFFFD31}"/>
              </a:ext>
            </a:extLst>
          </p:cNvPr>
          <p:cNvSpPr txBox="1"/>
          <p:nvPr/>
        </p:nvSpPr>
        <p:spPr>
          <a:xfrm>
            <a:off x="35496" y="5023856"/>
            <a:ext cx="22070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n_template</a:t>
            </a:r>
            <a:r>
              <a:rPr lang="en-US" dirty="0"/>
              <a:t>-to-article</a:t>
            </a:r>
          </a:p>
          <a:p>
            <a:pPr algn="ctr"/>
            <a:r>
              <a:rPr lang="en-US" dirty="0">
                <a:solidFill>
                  <a:schemeClr val="tx2"/>
                </a:solidFill>
              </a:rPr>
              <a:t>(0.6 M)</a:t>
            </a:r>
          </a:p>
          <a:p>
            <a:endParaRPr lang="ru-RU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A51B563-373B-4BB4-A65D-513F730F2EDE}"/>
              </a:ext>
            </a:extLst>
          </p:cNvPr>
          <p:cNvSpPr txBox="1"/>
          <p:nvPr/>
        </p:nvSpPr>
        <p:spPr>
          <a:xfrm>
            <a:off x="2614348" y="3723294"/>
            <a:ext cx="21934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article-to-</a:t>
            </a:r>
            <a:r>
              <a:rPr lang="en-US" dirty="0" err="1"/>
              <a:t>n_template</a:t>
            </a:r>
            <a:endParaRPr lang="en-US" dirty="0"/>
          </a:p>
          <a:p>
            <a:pPr algn="ctr"/>
            <a:r>
              <a:rPr lang="en-US" dirty="0">
                <a:solidFill>
                  <a:schemeClr val="tx2"/>
                </a:solidFill>
              </a:rPr>
              <a:t>(0.8 M)</a:t>
            </a:r>
          </a:p>
        </p:txBody>
      </p:sp>
      <p:cxnSp>
        <p:nvCxnSpPr>
          <p:cNvPr id="19" name="Соединитель: изогнутый 18">
            <a:extLst>
              <a:ext uri="{FF2B5EF4-FFF2-40B4-BE49-F238E27FC236}">
                <a16:creationId xmlns:a16="http://schemas.microsoft.com/office/drawing/2014/main" id="{FE704E07-E381-4B18-B1D6-78B09F428FF2}"/>
              </a:ext>
            </a:extLst>
          </p:cNvPr>
          <p:cNvCxnSpPr>
            <a:cxnSpLocks/>
            <a:stCxn id="2" idx="0"/>
          </p:cNvCxnSpPr>
          <p:nvPr/>
        </p:nvCxnSpPr>
        <p:spPr>
          <a:xfrm rot="16200000" flipH="1" flipV="1">
            <a:off x="3515990" y="4671311"/>
            <a:ext cx="443294" cy="660822"/>
          </a:xfrm>
          <a:prstGeom prst="curvedConnector4">
            <a:avLst>
              <a:gd name="adj1" fmla="val -51568"/>
              <a:gd name="adj2" fmla="val 138833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9601788C-2CBD-4E31-B722-BA0DD6E86D07}"/>
              </a:ext>
            </a:extLst>
          </p:cNvPr>
          <p:cNvSpPr txBox="1"/>
          <p:nvPr/>
        </p:nvSpPr>
        <p:spPr>
          <a:xfrm>
            <a:off x="1616244" y="4132065"/>
            <a:ext cx="187371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article-to-article</a:t>
            </a:r>
          </a:p>
          <a:p>
            <a:pPr algn="ctr"/>
            <a:r>
              <a:rPr lang="en-US" sz="1400" i="1" dirty="0"/>
              <a:t>formed by </a:t>
            </a:r>
            <a:r>
              <a:rPr lang="en-US" sz="1400" i="1" dirty="0" err="1"/>
              <a:t>n_templates</a:t>
            </a:r>
            <a:endParaRPr lang="en-US" sz="1400" i="1" dirty="0"/>
          </a:p>
          <a:p>
            <a:pPr algn="ctr"/>
            <a:r>
              <a:rPr lang="en-US" dirty="0">
                <a:solidFill>
                  <a:schemeClr val="tx2"/>
                </a:solidFill>
              </a:rPr>
              <a:t>(32.0 M)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9A0A1D5-A76F-463C-AF65-60A64DDCB7C2}"/>
              </a:ext>
            </a:extLst>
          </p:cNvPr>
          <p:cNvSpPr txBox="1"/>
          <p:nvPr/>
        </p:nvSpPr>
        <p:spPr>
          <a:xfrm>
            <a:off x="4543690" y="4226313"/>
            <a:ext cx="19178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article-to-category</a:t>
            </a:r>
          </a:p>
          <a:p>
            <a:pPr algn="ctr"/>
            <a:r>
              <a:rPr lang="en-US" dirty="0">
                <a:solidFill>
                  <a:schemeClr val="tx2"/>
                </a:solidFill>
              </a:rPr>
              <a:t>(9,2 M)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8B8C305-D841-439F-A2E9-742C92F40377}"/>
              </a:ext>
            </a:extLst>
          </p:cNvPr>
          <p:cNvSpPr txBox="1"/>
          <p:nvPr/>
        </p:nvSpPr>
        <p:spPr>
          <a:xfrm>
            <a:off x="6937228" y="4377525"/>
            <a:ext cx="21401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category-to-category</a:t>
            </a:r>
          </a:p>
          <a:p>
            <a:pPr algn="ctr"/>
            <a:r>
              <a:rPr lang="en-US" dirty="0">
                <a:solidFill>
                  <a:schemeClr val="tx2"/>
                </a:solidFill>
              </a:rPr>
              <a:t>(0.7 M)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402743D-46E6-42EA-A6D1-63EBABD2E712}"/>
              </a:ext>
            </a:extLst>
          </p:cNvPr>
          <p:cNvSpPr txBox="1"/>
          <p:nvPr/>
        </p:nvSpPr>
        <p:spPr>
          <a:xfrm>
            <a:off x="1484260" y="5303530"/>
            <a:ext cx="1705275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article-to-article</a:t>
            </a:r>
          </a:p>
          <a:p>
            <a:pPr algn="ctr"/>
            <a:r>
              <a:rPr lang="en-US" sz="1400" i="1" dirty="0"/>
              <a:t>without </a:t>
            </a:r>
            <a:r>
              <a:rPr lang="en-US" sz="1400" i="1" dirty="0" err="1"/>
              <a:t>n_templates</a:t>
            </a:r>
            <a:endParaRPr lang="en-US" sz="1400" i="1" dirty="0"/>
          </a:p>
          <a:p>
            <a:pPr algn="ctr"/>
            <a:r>
              <a:rPr lang="en-US" dirty="0">
                <a:solidFill>
                  <a:schemeClr val="tx2"/>
                </a:solidFill>
              </a:rPr>
              <a:t>(62.1 M)</a:t>
            </a:r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B255CF0F-7E8B-40F1-8B53-C55E69C79D9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9003" y="875291"/>
            <a:ext cx="2078027" cy="2037259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E8BA21C6-DF73-4279-B502-99950DD148F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6434" y="911841"/>
            <a:ext cx="2151395" cy="2037259"/>
          </a:xfrm>
          <a:prstGeom prst="rect">
            <a:avLst/>
          </a:prstGeom>
        </p:spPr>
      </p:pic>
      <p:cxnSp>
        <p:nvCxnSpPr>
          <p:cNvPr id="22" name="Прямая со стрелкой 21">
            <a:extLst>
              <a:ext uri="{FF2B5EF4-FFF2-40B4-BE49-F238E27FC236}">
                <a16:creationId xmlns:a16="http://schemas.microsoft.com/office/drawing/2014/main" id="{C067DB5F-787F-4281-8820-E2D127994887}"/>
              </a:ext>
            </a:extLst>
          </p:cNvPr>
          <p:cNvCxnSpPr>
            <a:cxnSpLocks/>
            <a:endCxn id="24" idx="1"/>
          </p:cNvCxnSpPr>
          <p:nvPr/>
        </p:nvCxnSpPr>
        <p:spPr>
          <a:xfrm flipV="1">
            <a:off x="3030175" y="1979242"/>
            <a:ext cx="1725649" cy="65830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4" name="Левая фигурная скобка 23">
            <a:extLst>
              <a:ext uri="{FF2B5EF4-FFF2-40B4-BE49-F238E27FC236}">
                <a16:creationId xmlns:a16="http://schemas.microsoft.com/office/drawing/2014/main" id="{921D86CD-3578-419B-8D47-98A18005F104}"/>
              </a:ext>
            </a:extLst>
          </p:cNvPr>
          <p:cNvSpPr/>
          <p:nvPr/>
        </p:nvSpPr>
        <p:spPr>
          <a:xfrm>
            <a:off x="4755824" y="1199700"/>
            <a:ext cx="320232" cy="1559083"/>
          </a:xfrm>
          <a:prstGeom prst="leftBrac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8" name="Прямоугольник 37">
            <a:extLst>
              <a:ext uri="{FF2B5EF4-FFF2-40B4-BE49-F238E27FC236}">
                <a16:creationId xmlns:a16="http://schemas.microsoft.com/office/drawing/2014/main" id="{A0AB42BE-B9AB-4093-B61D-E8F4A5D6A96E}"/>
              </a:ext>
            </a:extLst>
          </p:cNvPr>
          <p:cNvSpPr/>
          <p:nvPr/>
        </p:nvSpPr>
        <p:spPr>
          <a:xfrm>
            <a:off x="727783" y="6113833"/>
            <a:ext cx="74422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buClr>
                <a:schemeClr val="accent1"/>
              </a:buClr>
              <a:buSzPct val="125000"/>
            </a:pPr>
            <a:r>
              <a:rPr lang="ru-RU" i="1" dirty="0">
                <a:latin typeface="Arial Narrow" panose="020B0606020202030204" pitchFamily="34" charset="0"/>
              </a:rPr>
              <a:t>Модифицированная структура Вики-графа: </a:t>
            </a:r>
            <a:r>
              <a:rPr lang="ru-RU" b="1" i="1" dirty="0">
                <a:latin typeface="Arial Narrow" panose="020B0606020202030204" pitchFamily="34" charset="0"/>
              </a:rPr>
              <a:t>более 30% всех ссылок </a:t>
            </a:r>
            <a:r>
              <a:rPr lang="ru-RU" i="1" dirty="0">
                <a:latin typeface="Arial Narrow" panose="020B0606020202030204" pitchFamily="34" charset="0"/>
              </a:rPr>
              <a:t>в Википедии </a:t>
            </a:r>
            <a:r>
              <a:rPr lang="ru-RU" b="1" i="1" dirty="0">
                <a:latin typeface="Arial Narrow" panose="020B0606020202030204" pitchFamily="34" charset="0"/>
              </a:rPr>
              <a:t>сформировано в навигационных блоках (!)</a:t>
            </a:r>
          </a:p>
        </p:txBody>
      </p:sp>
    </p:spTree>
    <p:extLst>
      <p:ext uri="{BB962C8B-B14F-4D97-AF65-F5344CB8AC3E}">
        <p14:creationId xmlns:p14="http://schemas.microsoft.com/office/powerpoint/2010/main" val="9175401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0175" y="296571"/>
            <a:ext cx="87435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>
                <a:solidFill>
                  <a:schemeClr val="bg1"/>
                </a:solidFill>
                <a:latin typeface="Arial Narrow" panose="020B0606020202030204" pitchFamily="34" charset="0"/>
              </a:rPr>
              <a:t>ПРИЛОЖЕНИЯ ИСПОЛЗОВАНИЯ ВИКИ-ГРАФА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3D98A567-3B90-4500-A799-099B11FC6A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982" y="1039032"/>
            <a:ext cx="8400042" cy="3025774"/>
          </a:xfrm>
          <a:prstGeom prst="rect">
            <a:avLst/>
          </a:prstGeom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5D3A52A9-DAD6-45A9-A96C-F4446D7D7677}"/>
              </a:ext>
            </a:extLst>
          </p:cNvPr>
          <p:cNvSpPr/>
          <p:nvPr/>
        </p:nvSpPr>
        <p:spPr>
          <a:xfrm>
            <a:off x="251520" y="4407157"/>
            <a:ext cx="8405504" cy="21852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600"/>
              </a:spcBef>
              <a:buClr>
                <a:schemeClr val="accent1"/>
              </a:buClr>
              <a:buSzPct val="125000"/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3888CA"/>
                </a:solidFill>
                <a:latin typeface="Arial Narrow" panose="020B0606020202030204" pitchFamily="34" charset="0"/>
              </a:rPr>
              <a:t>Вики-граф позволяет </a:t>
            </a:r>
            <a:r>
              <a:rPr lang="ru-RU" b="1" dirty="0">
                <a:solidFill>
                  <a:srgbClr val="3888CA"/>
                </a:solidFill>
                <a:latin typeface="Arial Narrow" panose="020B0606020202030204" pitchFamily="34" charset="0"/>
              </a:rPr>
              <a:t>оценивать близость различных понятий</a:t>
            </a:r>
            <a:r>
              <a:rPr lang="ru-RU" dirty="0">
                <a:solidFill>
                  <a:srgbClr val="3888CA"/>
                </a:solidFill>
                <a:latin typeface="Arial Narrow" panose="020B0606020202030204" pitchFamily="34" charset="0"/>
              </a:rPr>
              <a:t> (за счет использования категорий и с помощью других подходов)</a:t>
            </a:r>
          </a:p>
          <a:p>
            <a:pPr marL="285750" indent="-285750">
              <a:spcBef>
                <a:spcPts val="600"/>
              </a:spcBef>
              <a:buClr>
                <a:schemeClr val="accent1"/>
              </a:buClr>
              <a:buSzPct val="125000"/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3888CA"/>
                </a:solidFill>
                <a:latin typeface="Arial Narrow" panose="020B0606020202030204" pitchFamily="34" charset="0"/>
              </a:rPr>
              <a:t>Используя Вики-граф можно «</a:t>
            </a:r>
            <a:r>
              <a:rPr lang="ru-RU" dirty="0" err="1">
                <a:solidFill>
                  <a:srgbClr val="3888CA"/>
                </a:solidFill>
                <a:latin typeface="Arial Narrow" panose="020B0606020202030204" pitchFamily="34" charset="0"/>
              </a:rPr>
              <a:t>викифицировать</a:t>
            </a:r>
            <a:r>
              <a:rPr lang="ru-RU" dirty="0">
                <a:solidFill>
                  <a:srgbClr val="3888CA"/>
                </a:solidFill>
                <a:latin typeface="Arial Narrow" panose="020B0606020202030204" pitchFamily="34" charset="0"/>
              </a:rPr>
              <a:t>» произвольный текст – выявить в нем сущности, описанные в Википедии, и тем самым </a:t>
            </a:r>
            <a:r>
              <a:rPr lang="ru-RU" b="1" dirty="0">
                <a:solidFill>
                  <a:srgbClr val="3888CA"/>
                </a:solidFill>
                <a:latin typeface="Arial Narrow" panose="020B0606020202030204" pitchFamily="34" charset="0"/>
              </a:rPr>
              <a:t>построить семантический портрет документа</a:t>
            </a:r>
            <a:r>
              <a:rPr lang="ru-RU" dirty="0">
                <a:solidFill>
                  <a:srgbClr val="3888CA"/>
                </a:solidFill>
                <a:latin typeface="Arial Narrow" panose="020B0606020202030204" pitchFamily="34" charset="0"/>
              </a:rPr>
              <a:t> и </a:t>
            </a:r>
            <a:r>
              <a:rPr lang="ru-RU" b="1" dirty="0">
                <a:solidFill>
                  <a:srgbClr val="3888CA"/>
                </a:solidFill>
                <a:latin typeface="Arial Narrow" panose="020B0606020202030204" pitchFamily="34" charset="0"/>
              </a:rPr>
              <a:t>автоматически связать </a:t>
            </a:r>
            <a:r>
              <a:rPr lang="ru-RU" dirty="0">
                <a:solidFill>
                  <a:srgbClr val="3888CA"/>
                </a:solidFill>
                <a:latin typeface="Arial Narrow" panose="020B0606020202030204" pitchFamily="34" charset="0"/>
              </a:rPr>
              <a:t>его с другими документами</a:t>
            </a:r>
          </a:p>
          <a:p>
            <a:pPr marL="285750" indent="-285750">
              <a:spcBef>
                <a:spcPts val="600"/>
              </a:spcBef>
              <a:buClr>
                <a:schemeClr val="accent1"/>
              </a:buClr>
              <a:buSzPct val="125000"/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3888CA"/>
                </a:solidFill>
                <a:latin typeface="Arial Narrow" panose="020B0606020202030204" pitchFamily="34" charset="0"/>
              </a:rPr>
              <a:t>Вики-графом можно обогатить корпоративную базу знаний и создать </a:t>
            </a:r>
            <a:r>
              <a:rPr lang="ru-RU" b="1" dirty="0">
                <a:solidFill>
                  <a:srgbClr val="3888CA"/>
                </a:solidFill>
                <a:latin typeface="Arial Narrow" panose="020B0606020202030204" pitchFamily="34" charset="0"/>
              </a:rPr>
              <a:t>специализированный инструмент семантического анализа текстов</a:t>
            </a:r>
            <a:endParaRPr lang="en-US" b="1" dirty="0">
              <a:solidFill>
                <a:srgbClr val="3888CA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57295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C:\Users\bogomolov_a\Documents\Фирменный_стиль\Россети flat horizontal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1467639"/>
            <a:ext cx="3528392" cy="1344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Прямоугольник 7"/>
          <p:cNvSpPr/>
          <p:nvPr/>
        </p:nvSpPr>
        <p:spPr>
          <a:xfrm>
            <a:off x="0" y="2811789"/>
            <a:ext cx="9144000" cy="324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prstClr val="white"/>
              </a:solidFill>
            </a:endParaRPr>
          </a:p>
        </p:txBody>
      </p:sp>
      <p:pic>
        <p:nvPicPr>
          <p:cNvPr id="9" name="Picture 5" descr="C:\Users\bogomolov_a\Documents\Фирменный_стиль\Arrow.PNG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667" y="2816186"/>
            <a:ext cx="336917" cy="298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2843808" y="1556792"/>
            <a:ext cx="3384376" cy="1080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Текст 1">
            <a:extLst>
              <a:ext uri="{FF2B5EF4-FFF2-40B4-BE49-F238E27FC236}">
                <a16:creationId xmlns:a16="http://schemas.microsoft.com/office/drawing/2014/main" id="{FAC2D97C-5222-480E-AC06-733D57EDF64E}"/>
              </a:ext>
            </a:extLst>
          </p:cNvPr>
          <p:cNvSpPr txBox="1">
            <a:spLocks/>
          </p:cNvSpPr>
          <p:nvPr/>
        </p:nvSpPr>
        <p:spPr>
          <a:xfrm>
            <a:off x="295475" y="3176455"/>
            <a:ext cx="8625058" cy="953669"/>
          </a:xfrm>
          <a:prstGeom prst="rect">
            <a:avLst/>
          </a:prstGeom>
        </p:spPr>
        <p:txBody>
          <a:bodyPr vert="horz" wrap="square" lIns="33596" tIns="45503" rIns="91029" bIns="45503" rtlCol="0" anchor="ctr">
            <a:spAutoFit/>
          </a:bodyPr>
          <a:lstStyle>
            <a:defPPr>
              <a:defRPr lang="ru-RU"/>
            </a:defPPr>
            <a:lvl1pPr marL="0" algn="r" defTabSz="910238" rtl="0" eaLnBrk="1" fontAlgn="auto" latinLnBrk="0" hangingPunct="1">
              <a:spcBef>
                <a:spcPts val="0"/>
              </a:spcBef>
              <a:spcAft>
                <a:spcPts val="0"/>
              </a:spcAft>
              <a:defRPr sz="1200" kern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2800" dirty="0">
                <a:solidFill>
                  <a:prstClr val="white">
                    <a:lumMod val="50000"/>
                  </a:prstClr>
                </a:solidFill>
                <a:latin typeface="Arial Narrow" panose="020B0606020202030204" pitchFamily="34" charset="0"/>
              </a:rPr>
              <a:t>Семантический анализ больших информационных массивов </a:t>
            </a:r>
          </a:p>
          <a:p>
            <a:pPr algn="ctr"/>
            <a:r>
              <a:rPr lang="ru-RU" sz="2800" dirty="0">
                <a:solidFill>
                  <a:prstClr val="white">
                    <a:lumMod val="50000"/>
                  </a:prstClr>
                </a:solidFill>
                <a:latin typeface="Arial Narrow" panose="020B0606020202030204" pitchFamily="34" charset="0"/>
              </a:rPr>
              <a:t>(на примере Инстаграм)</a:t>
            </a:r>
            <a:endParaRPr lang="en-US" sz="2800" dirty="0">
              <a:solidFill>
                <a:prstClr val="white">
                  <a:lumMod val="50000"/>
                </a:prstClr>
              </a:solidFill>
              <a:latin typeface="Arial Narrow" panose="020B0606020202030204" pitchFamily="34" charset="0"/>
            </a:endParaRPr>
          </a:p>
        </p:txBody>
      </p:sp>
      <p:pic>
        <p:nvPicPr>
          <p:cNvPr id="10" name="Picture 10" descr="Image result for workstation data processing raid console">
            <a:extLst>
              <a:ext uri="{FF2B5EF4-FFF2-40B4-BE49-F238E27FC236}">
                <a16:creationId xmlns:a16="http://schemas.microsoft.com/office/drawing/2014/main" id="{F9766CB7-DB20-49CC-B4DC-F097A1BD7B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981554"/>
            <a:ext cx="2406001" cy="1636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54211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0175" y="296571"/>
            <a:ext cx="87435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>
                <a:solidFill>
                  <a:schemeClr val="bg1"/>
                </a:solidFill>
                <a:latin typeface="Arial Narrow" panose="020B0606020202030204" pitchFamily="34" charset="0"/>
              </a:rPr>
              <a:t>АНАЛИЗ ХЭШТЕГОВ В ИНСТАГРАМ</a:t>
            </a:r>
          </a:p>
        </p:txBody>
      </p:sp>
      <p:pic>
        <p:nvPicPr>
          <p:cNvPr id="17410" name="Picture 2" descr="http://geek-nose.com/wp-content/uploads/2016/06/heshteg-chto-eto-%E2%84%966.1.png">
            <a:extLst>
              <a:ext uri="{FF2B5EF4-FFF2-40B4-BE49-F238E27FC236}">
                <a16:creationId xmlns:a16="http://schemas.microsoft.com/office/drawing/2014/main" id="{EAAF2679-D3C1-4D63-A75E-8A9BE32C96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836712"/>
            <a:ext cx="3024336" cy="4536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7CDA1449-EAE4-469B-972D-D19D139833DC}"/>
              </a:ext>
            </a:extLst>
          </p:cNvPr>
          <p:cNvSpPr/>
          <p:nvPr/>
        </p:nvSpPr>
        <p:spPr>
          <a:xfrm>
            <a:off x="323528" y="5445224"/>
            <a:ext cx="8820472" cy="12772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buClr>
                <a:schemeClr val="accent1"/>
              </a:buClr>
              <a:buSzPct val="125000"/>
            </a:pPr>
            <a:r>
              <a:rPr lang="ru-RU" b="1" dirty="0" err="1">
                <a:solidFill>
                  <a:srgbClr val="3888CA"/>
                </a:solidFill>
                <a:latin typeface="Arial Narrow" panose="020B0606020202030204" pitchFamily="34" charset="0"/>
              </a:rPr>
              <a:t>Хэштеги</a:t>
            </a:r>
            <a:r>
              <a:rPr lang="ru-RU" dirty="0">
                <a:solidFill>
                  <a:srgbClr val="3888CA"/>
                </a:solidFill>
                <a:latin typeface="Arial Narrow" panose="020B0606020202030204" pitchFamily="34" charset="0"/>
              </a:rPr>
              <a:t> – новый </a:t>
            </a:r>
            <a:r>
              <a:rPr lang="ru-RU" b="1" dirty="0">
                <a:solidFill>
                  <a:srgbClr val="3888CA"/>
                </a:solidFill>
                <a:latin typeface="Arial Narrow" panose="020B0606020202030204" pitchFamily="34" charset="0"/>
              </a:rPr>
              <a:t>инструмент семантической навигации</a:t>
            </a:r>
            <a:r>
              <a:rPr lang="ru-RU" dirty="0">
                <a:solidFill>
                  <a:srgbClr val="3888CA"/>
                </a:solidFill>
                <a:latin typeface="Arial Narrow" panose="020B0606020202030204" pitchFamily="34" charset="0"/>
              </a:rPr>
              <a:t>, позволяющий искать информацию, привлекать читателей, пользующийся большой популярностью в современных коммуникационных средах.</a:t>
            </a:r>
          </a:p>
          <a:p>
            <a:pPr>
              <a:spcBef>
                <a:spcPts val="600"/>
              </a:spcBef>
              <a:buClr>
                <a:schemeClr val="accent1"/>
              </a:buClr>
              <a:buSzPct val="125000"/>
            </a:pPr>
            <a:r>
              <a:rPr lang="ru-RU" b="1" dirty="0">
                <a:solidFill>
                  <a:srgbClr val="3888CA"/>
                </a:solidFill>
                <a:latin typeface="Arial Narrow" panose="020B0606020202030204" pitchFamily="34" charset="0"/>
              </a:rPr>
              <a:t>Цель проекта: реализовать рекомендательную систему по подбору </a:t>
            </a:r>
            <a:r>
              <a:rPr lang="ru-RU" b="1" dirty="0" err="1">
                <a:solidFill>
                  <a:srgbClr val="3888CA"/>
                </a:solidFill>
                <a:latin typeface="Arial Narrow" panose="020B0606020202030204" pitchFamily="34" charset="0"/>
              </a:rPr>
              <a:t>хэштегов</a:t>
            </a:r>
            <a:endParaRPr lang="ru-RU" b="1" dirty="0">
              <a:solidFill>
                <a:srgbClr val="3888CA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37247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0175" y="296571"/>
            <a:ext cx="87435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>
                <a:solidFill>
                  <a:schemeClr val="bg1"/>
                </a:solidFill>
                <a:latin typeface="Arial Narrow" panose="020B0606020202030204" pitchFamily="34" charset="0"/>
              </a:rPr>
              <a:t>СЕМАНТИЧЕСКИЕ ТЕХНОЛОГИИ</a:t>
            </a:r>
          </a:p>
        </p:txBody>
      </p:sp>
      <p:pic>
        <p:nvPicPr>
          <p:cNvPr id="1026" name="Picture 2" descr="Image result for Ð¼ÑÐ¹Ð½ÑÑÐµÐ¹Ð¼ Ð»ÐµÐ½ÑÐ¾ÑÐ½ÑÐ¹ Ð½Ð°ÐºÐ¾Ð¿Ð¸ÑÐµÐ»Ñ">
            <a:extLst>
              <a:ext uri="{FF2B5EF4-FFF2-40B4-BE49-F238E27FC236}">
                <a16:creationId xmlns:a16="http://schemas.microsoft.com/office/drawing/2014/main" id="{5D171E04-FC1F-486F-8662-2C9E97B0F1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882" y="2377246"/>
            <a:ext cx="3795596" cy="2707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3FE9534C-C72A-4C58-86DE-F1C8B64363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7122" y="2377246"/>
            <a:ext cx="3813997" cy="2707938"/>
          </a:xfrm>
          <a:prstGeom prst="rect">
            <a:avLst/>
          </a:prstGeom>
        </p:spPr>
      </p:pic>
      <p:sp>
        <p:nvSpPr>
          <p:cNvPr id="7" name="Стрелка: вправо 6">
            <a:extLst>
              <a:ext uri="{FF2B5EF4-FFF2-40B4-BE49-F238E27FC236}">
                <a16:creationId xmlns:a16="http://schemas.microsoft.com/office/drawing/2014/main" id="{CE4A1118-B0C1-4EBF-AE6A-2D5EADDABD59}"/>
              </a:ext>
            </a:extLst>
          </p:cNvPr>
          <p:cNvSpPr/>
          <p:nvPr/>
        </p:nvSpPr>
        <p:spPr>
          <a:xfrm>
            <a:off x="4388200" y="3158815"/>
            <a:ext cx="367600" cy="108444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Текст 1">
            <a:extLst>
              <a:ext uri="{FF2B5EF4-FFF2-40B4-BE49-F238E27FC236}">
                <a16:creationId xmlns:a16="http://schemas.microsoft.com/office/drawing/2014/main" id="{39261059-BEF3-483D-98C7-9DC8FCE68CA3}"/>
              </a:ext>
            </a:extLst>
          </p:cNvPr>
          <p:cNvSpPr txBox="1">
            <a:spLocks/>
          </p:cNvSpPr>
          <p:nvPr/>
        </p:nvSpPr>
        <p:spPr>
          <a:xfrm>
            <a:off x="144016" y="1713357"/>
            <a:ext cx="4283968" cy="387360"/>
          </a:xfrm>
          <a:prstGeom prst="rect">
            <a:avLst/>
          </a:prstGeom>
        </p:spPr>
        <p:txBody>
          <a:bodyPr vert="horz" wrap="square" lIns="33596" tIns="45503" rIns="91029" bIns="45503" rtlCol="0" anchor="ctr">
            <a:spAutoFit/>
          </a:bodyPr>
          <a:lstStyle>
            <a:defPPr>
              <a:defRPr lang="ru-RU"/>
            </a:defPPr>
            <a:lvl1pPr marL="0" algn="r" defTabSz="910238" rtl="0" eaLnBrk="1" fontAlgn="auto" latinLnBrk="0" hangingPunct="1">
              <a:spcBef>
                <a:spcPts val="0"/>
              </a:spcBef>
              <a:spcAft>
                <a:spcPts val="0"/>
              </a:spcAft>
              <a:defRPr sz="1200" kern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80000"/>
              </a:lnSpc>
            </a:pPr>
            <a:r>
              <a:rPr lang="ru-RU" altLang="ru-RU" sz="2400" dirty="0">
                <a:solidFill>
                  <a:srgbClr val="3888CA"/>
                </a:solidFill>
                <a:latin typeface="Arial Narrow" panose="020B0606020202030204" pitchFamily="34" charset="0"/>
              </a:rPr>
              <a:t>О</a:t>
            </a:r>
            <a:r>
              <a:rPr lang="ru-RU" sz="2400" dirty="0">
                <a:solidFill>
                  <a:srgbClr val="3888CA"/>
                </a:solidFill>
                <a:latin typeface="Arial Narrow" panose="020B0606020202030204" pitchFamily="34" charset="0"/>
              </a:rPr>
              <a:t>перирование данными</a:t>
            </a:r>
            <a:endParaRPr lang="ru-RU" altLang="ru-RU" sz="2400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10" name="Текст 1">
            <a:extLst>
              <a:ext uri="{FF2B5EF4-FFF2-40B4-BE49-F238E27FC236}">
                <a16:creationId xmlns:a16="http://schemas.microsoft.com/office/drawing/2014/main" id="{CF21E977-A970-4305-9205-58503DF93197}"/>
              </a:ext>
            </a:extLst>
          </p:cNvPr>
          <p:cNvSpPr txBox="1">
            <a:spLocks/>
          </p:cNvSpPr>
          <p:nvPr/>
        </p:nvSpPr>
        <p:spPr>
          <a:xfrm>
            <a:off x="5066999" y="1748111"/>
            <a:ext cx="3834713" cy="387360"/>
          </a:xfrm>
          <a:prstGeom prst="rect">
            <a:avLst/>
          </a:prstGeom>
        </p:spPr>
        <p:txBody>
          <a:bodyPr vert="horz" wrap="square" lIns="33596" tIns="45503" rIns="91029" bIns="45503" rtlCol="0" anchor="ctr">
            <a:spAutoFit/>
          </a:bodyPr>
          <a:lstStyle>
            <a:defPPr>
              <a:defRPr lang="ru-RU"/>
            </a:defPPr>
            <a:lvl1pPr marL="0" algn="r" defTabSz="910238" rtl="0" eaLnBrk="1" fontAlgn="auto" latinLnBrk="0" hangingPunct="1">
              <a:spcBef>
                <a:spcPts val="0"/>
              </a:spcBef>
              <a:spcAft>
                <a:spcPts val="0"/>
              </a:spcAft>
              <a:defRPr sz="1200" kern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80000"/>
              </a:lnSpc>
            </a:pPr>
            <a:r>
              <a:rPr lang="ru-RU" altLang="ru-RU" sz="2400" dirty="0">
                <a:solidFill>
                  <a:srgbClr val="3888CA"/>
                </a:solidFill>
                <a:latin typeface="Arial Narrow" panose="020B0606020202030204" pitchFamily="34" charset="0"/>
              </a:rPr>
              <a:t>Оперирование смыслами</a:t>
            </a:r>
          </a:p>
        </p:txBody>
      </p:sp>
    </p:spTree>
    <p:extLst>
      <p:ext uri="{BB962C8B-B14F-4D97-AF65-F5344CB8AC3E}">
        <p14:creationId xmlns:p14="http://schemas.microsoft.com/office/powerpoint/2010/main" val="9150304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99A89D98-0BE4-4543-9A07-25BB2595EC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696681"/>
            <a:ext cx="4208413" cy="404136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0175" y="296571"/>
            <a:ext cx="87435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>
                <a:solidFill>
                  <a:schemeClr val="bg1"/>
                </a:solidFill>
                <a:latin typeface="Arial Narrow" panose="020B0606020202030204" pitchFamily="34" charset="0"/>
              </a:rPr>
              <a:t>ГРАФ СОВМЕСТНОЙ ВСТРЕЧАЕМОСТИ ХЭШТЕГОВ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D3EAE3D8-2A2C-4243-AAAD-EC0FF20E8F92}"/>
              </a:ext>
            </a:extLst>
          </p:cNvPr>
          <p:cNvSpPr/>
          <p:nvPr/>
        </p:nvSpPr>
        <p:spPr>
          <a:xfrm>
            <a:off x="323528" y="5658856"/>
            <a:ext cx="882047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buClr>
                <a:schemeClr val="accent1"/>
              </a:buClr>
              <a:buSzPct val="125000"/>
            </a:pPr>
            <a:r>
              <a:rPr lang="ru-RU" dirty="0">
                <a:solidFill>
                  <a:srgbClr val="3888CA"/>
                </a:solidFill>
                <a:latin typeface="Arial Narrow" panose="020B0606020202030204" pitchFamily="34" charset="0"/>
              </a:rPr>
              <a:t>На базе основе анализа десятков миллионов сообщений из Инстаграм был построен </a:t>
            </a:r>
            <a:r>
              <a:rPr lang="ru-RU" b="1" dirty="0">
                <a:solidFill>
                  <a:srgbClr val="3888CA"/>
                </a:solidFill>
                <a:latin typeface="Arial Narrow" panose="020B0606020202030204" pitchFamily="34" charset="0"/>
              </a:rPr>
              <a:t>граф совместной встречаемости для </a:t>
            </a:r>
            <a:r>
              <a:rPr lang="ru-RU" b="1" dirty="0" err="1">
                <a:solidFill>
                  <a:srgbClr val="3888CA"/>
                </a:solidFill>
                <a:latin typeface="Arial Narrow" panose="020B0606020202030204" pitchFamily="34" charset="0"/>
              </a:rPr>
              <a:t>хэштегов</a:t>
            </a:r>
            <a:r>
              <a:rPr lang="ru-RU" dirty="0">
                <a:solidFill>
                  <a:srgbClr val="3888CA"/>
                </a:solidFill>
                <a:latin typeface="Arial Narrow" panose="020B0606020202030204" pitchFamily="34" charset="0"/>
              </a:rPr>
              <a:t>: сеть из </a:t>
            </a:r>
            <a:r>
              <a:rPr lang="ru-RU" b="1" dirty="0">
                <a:solidFill>
                  <a:srgbClr val="3888CA"/>
                </a:solidFill>
                <a:latin typeface="Arial Narrow" panose="020B0606020202030204" pitchFamily="34" charset="0"/>
              </a:rPr>
              <a:t>6,13 миллионов узлов (</a:t>
            </a:r>
            <a:r>
              <a:rPr lang="ru-RU" b="1" dirty="0" err="1">
                <a:solidFill>
                  <a:srgbClr val="3888CA"/>
                </a:solidFill>
                <a:latin typeface="Arial Narrow" panose="020B0606020202030204" pitchFamily="34" charset="0"/>
              </a:rPr>
              <a:t>хэштегов</a:t>
            </a:r>
            <a:r>
              <a:rPr lang="ru-RU" b="1" dirty="0">
                <a:solidFill>
                  <a:srgbClr val="3888CA"/>
                </a:solidFill>
                <a:latin typeface="Arial Narrow" panose="020B0606020202030204" pitchFamily="34" charset="0"/>
              </a:rPr>
              <a:t>) и 63,89 миллионов связей </a:t>
            </a:r>
            <a:r>
              <a:rPr lang="ru-RU" dirty="0">
                <a:solidFill>
                  <a:srgbClr val="3888CA"/>
                </a:solidFill>
                <a:latin typeface="Arial Narrow" panose="020B0606020202030204" pitchFamily="34" charset="0"/>
              </a:rPr>
              <a:t>между ними.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7EACD47-4EFF-4391-B697-6DB3E31468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0094" y="1395088"/>
            <a:ext cx="4104456" cy="3103230"/>
          </a:xfrm>
          <a:prstGeom prst="rect">
            <a:avLst/>
          </a:prstGeom>
        </p:spPr>
      </p:pic>
      <p:sp>
        <p:nvSpPr>
          <p:cNvPr id="8" name="Rectangle 1">
            <a:extLst>
              <a:ext uri="{FF2B5EF4-FFF2-40B4-BE49-F238E27FC236}">
                <a16:creationId xmlns:a16="http://schemas.microsoft.com/office/drawing/2014/main" id="{2968ED54-F5ED-408D-9D55-A430FB21C3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10368" y="4620637"/>
            <a:ext cx="3154182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zh-CN" i="1" dirty="0">
                <a:latin typeface="Arial Narrow" panose="020B0606020202030204" pitchFamily="34" charset="0"/>
              </a:rPr>
              <a:t>График частоты </a:t>
            </a:r>
            <a:r>
              <a:rPr lang="ru-RU" altLang="zh-CN" i="1" dirty="0" err="1">
                <a:latin typeface="Arial Narrow" panose="020B0606020202030204" pitchFamily="34" charset="0"/>
              </a:rPr>
              <a:t>хэштегов</a:t>
            </a:r>
            <a:r>
              <a:rPr lang="ru-RU" altLang="zh-CN" i="1" dirty="0">
                <a:latin typeface="Arial Narrow" panose="020B0606020202030204" pitchFamily="34" charset="0"/>
              </a:rPr>
              <a:t> с различным количеством связей</a:t>
            </a: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2BCE9A87-6D99-40DB-B377-F0D4B5A86E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0860" y="4620637"/>
            <a:ext cx="3154182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zh-CN" i="1" dirty="0">
                <a:latin typeface="Arial Narrow" panose="020B0606020202030204" pitchFamily="34" charset="0"/>
              </a:rPr>
              <a:t>Пример графа совместной встречаемости</a:t>
            </a:r>
          </a:p>
        </p:txBody>
      </p:sp>
    </p:spTree>
    <p:extLst>
      <p:ext uri="{BB962C8B-B14F-4D97-AF65-F5344CB8AC3E}">
        <p14:creationId xmlns:p14="http://schemas.microsoft.com/office/powerpoint/2010/main" val="40415759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80" name="Picture 4" descr="https://cdn-images-1.medium.com/max/1600/1*Y7OnkpAVf-srbj-ThuUShg.png">
            <a:extLst>
              <a:ext uri="{FF2B5EF4-FFF2-40B4-BE49-F238E27FC236}">
                <a16:creationId xmlns:a16="http://schemas.microsoft.com/office/drawing/2014/main" id="{6D3F6CCF-A545-4AA2-B3AB-97D493D6ED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548680"/>
            <a:ext cx="6228184" cy="3736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30175" y="296571"/>
            <a:ext cx="87435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>
                <a:solidFill>
                  <a:schemeClr val="bg1"/>
                </a:solidFill>
                <a:latin typeface="Arial Narrow" panose="020B0606020202030204" pitchFamily="34" charset="0"/>
              </a:rPr>
              <a:t>ВЕКТОРНОЕ ПРЕДСТАВЛЕНИЕ ХЭШТЕГОВ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081926BD-903F-48D4-8DE0-8D77CC73D56C}"/>
              </a:ext>
            </a:extLst>
          </p:cNvPr>
          <p:cNvSpPr/>
          <p:nvPr/>
        </p:nvSpPr>
        <p:spPr>
          <a:xfrm>
            <a:off x="271744" y="4749731"/>
            <a:ext cx="8496944" cy="21082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buClr>
                <a:schemeClr val="accent1"/>
              </a:buClr>
              <a:buSzPct val="125000"/>
            </a:pPr>
            <a:r>
              <a:rPr lang="ru-RU" dirty="0">
                <a:solidFill>
                  <a:srgbClr val="3888CA"/>
                </a:solidFill>
                <a:latin typeface="Arial Narrow" panose="020B0606020202030204" pitchFamily="34" charset="0"/>
              </a:rPr>
              <a:t>Используя технологию </a:t>
            </a:r>
            <a:r>
              <a:rPr lang="en-US" dirty="0">
                <a:solidFill>
                  <a:srgbClr val="3888CA"/>
                </a:solidFill>
                <a:latin typeface="Arial Narrow" panose="020B0606020202030204" pitchFamily="34" charset="0"/>
              </a:rPr>
              <a:t>word2vec </a:t>
            </a:r>
            <a:r>
              <a:rPr lang="ru-RU" dirty="0">
                <a:solidFill>
                  <a:srgbClr val="3888CA"/>
                </a:solidFill>
                <a:latin typeface="Arial Narrow" panose="020B0606020202030204" pitchFamily="34" charset="0"/>
              </a:rPr>
              <a:t>для каждого узла сети совместной встречаемости была определена </a:t>
            </a:r>
            <a:r>
              <a:rPr lang="ru-RU" b="1" dirty="0">
                <a:solidFill>
                  <a:srgbClr val="3888CA"/>
                </a:solidFill>
                <a:latin typeface="Arial Narrow" panose="020B0606020202030204" pitchFamily="34" charset="0"/>
              </a:rPr>
              <a:t>координата в пространстве </a:t>
            </a:r>
            <a:r>
              <a:rPr lang="ru-RU" dirty="0">
                <a:solidFill>
                  <a:srgbClr val="3888CA"/>
                </a:solidFill>
                <a:latin typeface="Arial Narrow" panose="020B0606020202030204" pitchFamily="34" charset="0"/>
              </a:rPr>
              <a:t>большой размерности. Расстояние в этом пространстве можно рассматривать как </a:t>
            </a:r>
            <a:r>
              <a:rPr lang="ru-RU" b="1" dirty="0">
                <a:solidFill>
                  <a:srgbClr val="3888CA"/>
                </a:solidFill>
                <a:latin typeface="Arial Narrow" panose="020B0606020202030204" pitchFamily="34" charset="0"/>
              </a:rPr>
              <a:t>метрику семантической близости </a:t>
            </a:r>
            <a:r>
              <a:rPr lang="ru-RU" dirty="0">
                <a:solidFill>
                  <a:srgbClr val="3888CA"/>
                </a:solidFill>
                <a:latin typeface="Arial Narrow" panose="020B0606020202030204" pitchFamily="34" charset="0"/>
              </a:rPr>
              <a:t>слов.</a:t>
            </a:r>
          </a:p>
          <a:p>
            <a:pPr>
              <a:spcBef>
                <a:spcPts val="600"/>
              </a:spcBef>
              <a:buClr>
                <a:schemeClr val="accent1"/>
              </a:buClr>
              <a:buSzPct val="125000"/>
            </a:pPr>
            <a:r>
              <a:rPr lang="ru-RU" dirty="0">
                <a:solidFill>
                  <a:srgbClr val="3888CA"/>
                </a:solidFill>
                <a:latin typeface="Arial Narrow" panose="020B0606020202030204" pitchFamily="34" charset="0"/>
              </a:rPr>
              <a:t>Используя информацию о связности </a:t>
            </a:r>
            <a:r>
              <a:rPr lang="ru-RU" dirty="0" err="1">
                <a:solidFill>
                  <a:srgbClr val="3888CA"/>
                </a:solidFill>
                <a:latin typeface="Arial Narrow" panose="020B0606020202030204" pitchFamily="34" charset="0"/>
              </a:rPr>
              <a:t>хэштегов</a:t>
            </a:r>
            <a:r>
              <a:rPr lang="ru-RU" dirty="0">
                <a:solidFill>
                  <a:srgbClr val="3888CA"/>
                </a:solidFill>
                <a:latin typeface="Arial Narrow" panose="020B0606020202030204" pitchFamily="34" charset="0"/>
              </a:rPr>
              <a:t> в сети и расстояние между ними, полученное от </a:t>
            </a:r>
            <a:r>
              <a:rPr lang="en-US" dirty="0">
                <a:solidFill>
                  <a:srgbClr val="3888CA"/>
                </a:solidFill>
                <a:latin typeface="Arial Narrow" panose="020B0606020202030204" pitchFamily="34" charset="0"/>
              </a:rPr>
              <a:t>word2vec</a:t>
            </a:r>
            <a:r>
              <a:rPr lang="ru-RU" dirty="0">
                <a:solidFill>
                  <a:srgbClr val="3888CA"/>
                </a:solidFill>
                <a:latin typeface="Arial Narrow" panose="020B0606020202030204" pitchFamily="34" charset="0"/>
              </a:rPr>
              <a:t>, был </a:t>
            </a:r>
            <a:r>
              <a:rPr lang="ru-RU" b="1" dirty="0">
                <a:solidFill>
                  <a:srgbClr val="3888CA"/>
                </a:solidFill>
                <a:latin typeface="Arial Narrow" panose="020B0606020202030204" pitchFamily="34" charset="0"/>
              </a:rPr>
              <a:t>разработан алгоритм быстрого поиска «семантического пути»</a:t>
            </a:r>
            <a:r>
              <a:rPr lang="ru-RU" dirty="0">
                <a:solidFill>
                  <a:srgbClr val="3888CA"/>
                </a:solidFill>
                <a:latin typeface="Arial Narrow" panose="020B0606020202030204" pitchFamily="34" charset="0"/>
              </a:rPr>
              <a:t> (ассоциативной цепочки) – последовательности семантически связанных тегов, соединяющих два произвольных </a:t>
            </a:r>
            <a:r>
              <a:rPr lang="ru-RU" dirty="0" err="1">
                <a:solidFill>
                  <a:srgbClr val="3888CA"/>
                </a:solidFill>
                <a:latin typeface="Arial Narrow" panose="020B0606020202030204" pitchFamily="34" charset="0"/>
              </a:rPr>
              <a:t>хэштега</a:t>
            </a:r>
            <a:r>
              <a:rPr lang="ru-RU" dirty="0">
                <a:solidFill>
                  <a:srgbClr val="3888CA"/>
                </a:solidFill>
                <a:latin typeface="Arial Narrow" panose="020B0606020202030204" pitchFamily="34" charset="0"/>
              </a:rPr>
              <a:t>.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42A07D9C-7D92-4623-97D4-70400DAEAE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792" y="4024870"/>
            <a:ext cx="7632848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zh-CN" i="1" dirty="0">
                <a:latin typeface="Arial Narrow" panose="020B0606020202030204" pitchFamily="34" charset="0"/>
              </a:rPr>
              <a:t>Принцип векторного представления слов (</a:t>
            </a:r>
            <a:r>
              <a:rPr lang="en-US" altLang="zh-CN" i="1" dirty="0">
                <a:latin typeface="Arial Narrow" panose="020B0606020202030204" pitchFamily="34" charset="0"/>
              </a:rPr>
              <a:t>embedding</a:t>
            </a:r>
            <a:r>
              <a:rPr lang="ru-RU" altLang="zh-CN" i="1" dirty="0">
                <a:latin typeface="Arial Narrow" panose="020B0606020202030204" pitchFamily="34" charset="0"/>
              </a:rPr>
              <a:t>), получаемого по технологии </a:t>
            </a:r>
            <a:r>
              <a:rPr lang="en-US" altLang="zh-CN" i="1" dirty="0">
                <a:latin typeface="Arial Narrow" panose="020B0606020202030204" pitchFamily="34" charset="0"/>
              </a:rPr>
              <a:t>word2vec</a:t>
            </a:r>
            <a:endParaRPr lang="ru-RU" altLang="zh-CN" i="1" dirty="0"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24491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0175" y="296571"/>
            <a:ext cx="87435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>
                <a:solidFill>
                  <a:schemeClr val="bg1"/>
                </a:solidFill>
                <a:latin typeface="Arial Narrow" panose="020B0606020202030204" pitchFamily="34" charset="0"/>
              </a:rPr>
              <a:t>СЕМАНТИЧЕСКАЯ НАВИГАЦИЯ В СЕТИ ХЭШТЕГОВ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FE19ADDD-D8CA-467F-8472-35F1F0EC3E60}"/>
              </a:ext>
            </a:extLst>
          </p:cNvPr>
          <p:cNvSpPr/>
          <p:nvPr/>
        </p:nvSpPr>
        <p:spPr>
          <a:xfrm>
            <a:off x="305609" y="5750747"/>
            <a:ext cx="8820472" cy="10002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600"/>
              </a:spcBef>
              <a:buClr>
                <a:schemeClr val="accent1"/>
              </a:buClr>
              <a:buSzPct val="125000"/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3888CA"/>
                </a:solidFill>
                <a:latin typeface="Arial Narrow" panose="020B0606020202030204" pitchFamily="34" charset="0"/>
              </a:rPr>
              <a:t>Решение подходит для автоматической рекомендации дополнительных </a:t>
            </a:r>
            <a:r>
              <a:rPr lang="ru-RU" dirty="0" err="1">
                <a:solidFill>
                  <a:srgbClr val="3888CA"/>
                </a:solidFill>
                <a:latin typeface="Arial Narrow" panose="020B0606020202030204" pitchFamily="34" charset="0"/>
              </a:rPr>
              <a:t>хэштегов</a:t>
            </a:r>
            <a:endParaRPr lang="ru-RU" dirty="0">
              <a:solidFill>
                <a:srgbClr val="3888CA"/>
              </a:solidFill>
              <a:latin typeface="Arial Narrow" panose="020B0606020202030204" pitchFamily="34" charset="0"/>
            </a:endParaRPr>
          </a:p>
          <a:p>
            <a:pPr marL="285750" indent="-285750">
              <a:spcBef>
                <a:spcPts val="600"/>
              </a:spcBef>
              <a:buClr>
                <a:schemeClr val="accent1"/>
              </a:buClr>
              <a:buSzPct val="125000"/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3888CA"/>
                </a:solidFill>
                <a:latin typeface="Arial Narrow" panose="020B0606020202030204" pitchFamily="34" charset="0"/>
              </a:rPr>
              <a:t>На базе созданных технологий можно строить специализированные решения автоматического семантического связывания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0E8F901-3C7E-401E-807E-9460874BE3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836712"/>
            <a:ext cx="8558318" cy="4544703"/>
          </a:xfrm>
          <a:prstGeom prst="rect">
            <a:avLst/>
          </a:prstGeom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0B68BB8A-FD59-4E6D-B607-0C9018E87A45}"/>
              </a:ext>
            </a:extLst>
          </p:cNvPr>
          <p:cNvSpPr/>
          <p:nvPr/>
        </p:nvSpPr>
        <p:spPr>
          <a:xfrm>
            <a:off x="971600" y="5381415"/>
            <a:ext cx="7200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buClr>
                <a:schemeClr val="accent1"/>
              </a:buClr>
              <a:buSzPct val="125000"/>
            </a:pPr>
            <a:r>
              <a:rPr lang="ru-RU" i="1" dirty="0">
                <a:latin typeface="Arial Narrow" panose="020B0606020202030204" pitchFamily="34" charset="0"/>
              </a:rPr>
              <a:t>Пример построения семантических путей между произвольными </a:t>
            </a:r>
            <a:r>
              <a:rPr lang="ru-RU" i="1" dirty="0" err="1">
                <a:latin typeface="Arial Narrow" panose="020B0606020202030204" pitchFamily="34" charset="0"/>
              </a:rPr>
              <a:t>хэштегами</a:t>
            </a:r>
            <a:r>
              <a:rPr lang="ru-RU" i="1" dirty="0">
                <a:latin typeface="Arial Narrow" panose="020B060602020203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986879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C:\Users\bogomolov_a\Documents\Фирменный_стиль\Россети flat horizontal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1467639"/>
            <a:ext cx="3528392" cy="1344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Прямоугольник 7"/>
          <p:cNvSpPr/>
          <p:nvPr/>
        </p:nvSpPr>
        <p:spPr>
          <a:xfrm>
            <a:off x="0" y="2811789"/>
            <a:ext cx="9144000" cy="324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prstClr val="white"/>
              </a:solidFill>
            </a:endParaRPr>
          </a:p>
        </p:txBody>
      </p:sp>
      <p:pic>
        <p:nvPicPr>
          <p:cNvPr id="9" name="Picture 5" descr="C:\Users\bogomolov_a\Documents\Фирменный_стиль\Arrow.PNG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667" y="2816186"/>
            <a:ext cx="336917" cy="298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2843808" y="1556792"/>
            <a:ext cx="3384376" cy="1080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Текст 1">
            <a:extLst>
              <a:ext uri="{FF2B5EF4-FFF2-40B4-BE49-F238E27FC236}">
                <a16:creationId xmlns:a16="http://schemas.microsoft.com/office/drawing/2014/main" id="{FAC2D97C-5222-480E-AC06-733D57EDF64E}"/>
              </a:ext>
            </a:extLst>
          </p:cNvPr>
          <p:cNvSpPr txBox="1">
            <a:spLocks/>
          </p:cNvSpPr>
          <p:nvPr/>
        </p:nvSpPr>
        <p:spPr>
          <a:xfrm>
            <a:off x="295475" y="3176455"/>
            <a:ext cx="8625058" cy="953669"/>
          </a:xfrm>
          <a:prstGeom prst="rect">
            <a:avLst/>
          </a:prstGeom>
        </p:spPr>
        <p:txBody>
          <a:bodyPr vert="horz" wrap="square" lIns="33596" tIns="45503" rIns="91029" bIns="45503" rtlCol="0" anchor="ctr">
            <a:spAutoFit/>
          </a:bodyPr>
          <a:lstStyle>
            <a:defPPr>
              <a:defRPr lang="ru-RU"/>
            </a:defPPr>
            <a:lvl1pPr marL="0" algn="r" defTabSz="910238" rtl="0" eaLnBrk="1" fontAlgn="auto" latinLnBrk="0" hangingPunct="1">
              <a:spcBef>
                <a:spcPts val="0"/>
              </a:spcBef>
              <a:spcAft>
                <a:spcPts val="0"/>
              </a:spcAft>
              <a:defRPr sz="1200" kern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2800" dirty="0">
                <a:solidFill>
                  <a:prstClr val="white">
                    <a:lumMod val="50000"/>
                  </a:prstClr>
                </a:solidFill>
                <a:latin typeface="Arial Narrow" panose="020B0606020202030204" pitchFamily="34" charset="0"/>
              </a:rPr>
              <a:t>Работа с экспертными знаниями </a:t>
            </a:r>
          </a:p>
          <a:p>
            <a:pPr algn="ctr"/>
            <a:r>
              <a:rPr lang="ru-RU" sz="2800" dirty="0">
                <a:solidFill>
                  <a:prstClr val="white">
                    <a:lumMod val="50000"/>
                  </a:prstClr>
                </a:solidFill>
                <a:latin typeface="Arial Narrow" panose="020B0606020202030204" pitchFamily="34" charset="0"/>
              </a:rPr>
              <a:t>(на примере создания метамодели предметной области)</a:t>
            </a:r>
            <a:endParaRPr lang="en-US" sz="2800" dirty="0">
              <a:solidFill>
                <a:prstClr val="white">
                  <a:lumMod val="50000"/>
                </a:prstClr>
              </a:solidFill>
              <a:latin typeface="Arial Narrow" panose="020B0606020202030204" pitchFamily="34" charset="0"/>
            </a:endParaRPr>
          </a:p>
        </p:txBody>
      </p:sp>
      <p:pic>
        <p:nvPicPr>
          <p:cNvPr id="10" name="Picture 8" descr="Image result for schema wite board expert">
            <a:extLst>
              <a:ext uri="{FF2B5EF4-FFF2-40B4-BE49-F238E27FC236}">
                <a16:creationId xmlns:a16="http://schemas.microsoft.com/office/drawing/2014/main" id="{66013B89-E7D8-4747-B5E0-95E444167E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8263" y="908720"/>
            <a:ext cx="2535466" cy="1604508"/>
          </a:xfrm>
          <a:prstGeom prst="rect">
            <a:avLst/>
          </a:prstGeom>
          <a:noFill/>
          <a:ln w="25400">
            <a:solidFill>
              <a:schemeClr val="bg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72105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79119" y="296571"/>
            <a:ext cx="87435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>
                <a:solidFill>
                  <a:schemeClr val="bg1"/>
                </a:solidFill>
                <a:latin typeface="Arial Narrow" panose="020B0606020202030204" pitchFamily="34" charset="0"/>
              </a:rPr>
              <a:t>МЕТАМОДЕЛИРОВАНИЕ КОРПОРАТИВНОЙ ИС</a:t>
            </a:r>
          </a:p>
        </p:txBody>
      </p:sp>
      <p:pic>
        <p:nvPicPr>
          <p:cNvPr id="3" name="Picture 14" descr="Image result for cable converter wires two computers server">
            <a:extLst>
              <a:ext uri="{FF2B5EF4-FFF2-40B4-BE49-F238E27FC236}">
                <a16:creationId xmlns:a16="http://schemas.microsoft.com/office/drawing/2014/main" id="{5BCF3C0D-1807-404C-B714-2228D275F0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4843" y="934854"/>
            <a:ext cx="5274313" cy="3600400"/>
          </a:xfrm>
          <a:prstGeom prst="rect">
            <a:avLst/>
          </a:prstGeom>
          <a:noFill/>
          <a:ln w="25400">
            <a:solidFill>
              <a:schemeClr val="bg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86D574D8-5E27-4A7B-B107-28A17A3004AE}"/>
              </a:ext>
            </a:extLst>
          </p:cNvPr>
          <p:cNvSpPr/>
          <p:nvPr/>
        </p:nvSpPr>
        <p:spPr>
          <a:xfrm>
            <a:off x="440652" y="4773427"/>
            <a:ext cx="823580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3888CA"/>
                </a:solidFill>
                <a:latin typeface="Arial Narrow" panose="020B0606020202030204" pitchFamily="34" charset="0"/>
              </a:rPr>
              <a:t>Цели проекта: 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3888CA"/>
                </a:solidFill>
                <a:latin typeface="Arial Narrow" panose="020B0606020202030204" pitchFamily="34" charset="0"/>
              </a:rPr>
              <a:t>Формирование </a:t>
            </a:r>
            <a:r>
              <a:rPr lang="ru-RU" b="1" dirty="0">
                <a:solidFill>
                  <a:srgbClr val="3888CA"/>
                </a:solidFill>
                <a:latin typeface="Arial Narrow" panose="020B0606020202030204" pitchFamily="34" charset="0"/>
              </a:rPr>
              <a:t>корпоративной базы знаний объектных моделей КИС</a:t>
            </a:r>
            <a:r>
              <a:rPr lang="ru-RU" dirty="0">
                <a:solidFill>
                  <a:srgbClr val="3888CA"/>
                </a:solidFill>
                <a:latin typeface="Arial Narrow" panose="020B0606020202030204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3888CA"/>
                </a:solidFill>
                <a:latin typeface="Arial Narrow" panose="020B0606020202030204" pitchFamily="34" charset="0"/>
              </a:rPr>
              <a:t>Формирование </a:t>
            </a:r>
            <a:r>
              <a:rPr lang="ru-RU" b="1" dirty="0">
                <a:solidFill>
                  <a:srgbClr val="3888CA"/>
                </a:solidFill>
                <a:latin typeface="Arial Narrow" panose="020B0606020202030204" pitchFamily="34" charset="0"/>
              </a:rPr>
              <a:t>методологии идентификации элементов объектной модели </a:t>
            </a:r>
            <a:r>
              <a:rPr lang="ru-RU" dirty="0">
                <a:solidFill>
                  <a:srgbClr val="3888CA"/>
                </a:solidFill>
                <a:latin typeface="Arial Narrow" panose="020B0606020202030204" pitchFamily="34" charset="0"/>
              </a:rPr>
              <a:t>в формате, позволяющем ее автоматизированное использование.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1" dirty="0">
                <a:solidFill>
                  <a:srgbClr val="3888CA"/>
                </a:solidFill>
                <a:latin typeface="Arial Narrow" panose="020B0606020202030204" pitchFamily="34" charset="0"/>
              </a:rPr>
              <a:t>Поддержка идентификации сущностей и связей </a:t>
            </a:r>
            <a:r>
              <a:rPr lang="ru-RU" dirty="0">
                <a:solidFill>
                  <a:srgbClr val="3888CA"/>
                </a:solidFill>
                <a:latin typeface="Arial Narrow" panose="020B0606020202030204" pitchFamily="34" charset="0"/>
              </a:rPr>
              <a:t>на этапе анализа при развитии КИС.</a:t>
            </a:r>
          </a:p>
        </p:txBody>
      </p:sp>
    </p:spTree>
    <p:extLst>
      <p:ext uri="{BB962C8B-B14F-4D97-AF65-F5344CB8AC3E}">
        <p14:creationId xmlns:p14="http://schemas.microsoft.com/office/powerpoint/2010/main" val="37293447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/>
              <a:t>Метамодель объектов из разных ИС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1051961" y="4787494"/>
            <a:ext cx="1120878" cy="593929"/>
          </a:xfrm>
          <a:prstGeom prst="rect">
            <a:avLst/>
          </a:prstGeom>
          <a:noFill/>
          <a:ln w="28575">
            <a:solidFill>
              <a:srgbClr val="4F81BD"/>
            </a:solidFill>
          </a:ln>
        </p:spPr>
        <p:txBody>
          <a:bodyPr wrap="square" lIns="0" tIns="45720" rIns="0" bIns="45720" rtlCol="0" anchor="ctr" anchorCtr="0">
            <a:noAutofit/>
          </a:bodyPr>
          <a:lstStyle/>
          <a:p>
            <a:pPr algn="ctr"/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UML 1</a:t>
            </a:r>
            <a:endParaRPr lang="ru-RU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Равнобедренный треугольник 3"/>
          <p:cNvSpPr/>
          <p:nvPr/>
        </p:nvSpPr>
        <p:spPr>
          <a:xfrm>
            <a:off x="0" y="1199200"/>
            <a:ext cx="6919201" cy="3116023"/>
          </a:xfrm>
          <a:prstGeom prst="triangl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rgbClr val="4F81BD"/>
            </a:solidFill>
          </a:ln>
        </p:spPr>
        <p:txBody>
          <a:bodyPr wrap="square" lIns="0" tIns="45720" rIns="0" bIns="45720" rtlCol="0">
            <a:noAutofit/>
          </a:bodyPr>
          <a:lstStyle/>
          <a:p>
            <a:pPr algn="ctr"/>
            <a:endParaRPr lang="ru-RU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2618168" y="4787494"/>
            <a:ext cx="1120878" cy="593929"/>
          </a:xfrm>
          <a:prstGeom prst="rect">
            <a:avLst/>
          </a:prstGeom>
          <a:noFill/>
          <a:ln w="28575">
            <a:solidFill>
              <a:srgbClr val="4F81BD"/>
            </a:solidFill>
          </a:ln>
        </p:spPr>
        <p:txBody>
          <a:bodyPr wrap="square" lIns="0" tIns="45720" rIns="0" bIns="45720" rtlCol="0" anchor="ctr" anchorCtr="0">
            <a:noAutofit/>
          </a:bodyPr>
          <a:lstStyle/>
          <a:p>
            <a:pPr algn="ctr"/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UML 2</a:t>
            </a:r>
            <a:endParaRPr lang="ru-RU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4977876" y="4787494"/>
            <a:ext cx="1120878" cy="593929"/>
          </a:xfrm>
          <a:prstGeom prst="rect">
            <a:avLst/>
          </a:prstGeom>
          <a:noFill/>
          <a:ln w="28575">
            <a:solidFill>
              <a:srgbClr val="4F81BD"/>
            </a:solidFill>
          </a:ln>
        </p:spPr>
        <p:txBody>
          <a:bodyPr wrap="square" lIns="0" tIns="45720" rIns="0" bIns="45720" rtlCol="0" anchor="ctr" anchorCtr="0">
            <a:noAutofit/>
          </a:bodyPr>
          <a:lstStyle/>
          <a:p>
            <a:pPr algn="ctr"/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UML N</a:t>
            </a:r>
            <a:endParaRPr lang="ru-RU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84375" y="4899792"/>
            <a:ext cx="348172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4F81BD"/>
                </a:solidFill>
              </a:rPr>
              <a:t>…</a:t>
            </a:r>
            <a:endParaRPr lang="ru-RU" b="1" dirty="0">
              <a:solidFill>
                <a:srgbClr val="4F81BD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102163" y="2588064"/>
            <a:ext cx="197834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1" i="0" u="none" strike="noStrike" cap="none" spc="0" normalizeH="0" baseline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</a:defRPr>
            </a:lvl1pPr>
          </a:lstStyle>
          <a:p>
            <a:pPr algn="ctr"/>
            <a:r>
              <a:rPr lang="ru-RU" sz="1400" dirty="0"/>
              <a:t>Метамодель</a:t>
            </a:r>
          </a:p>
          <a:p>
            <a:pPr algn="ctr"/>
            <a:r>
              <a:rPr lang="ru-RU" sz="1400" b="0" dirty="0"/>
              <a:t>система типовых объектов, взаимосвязей </a:t>
            </a:r>
            <a:r>
              <a:rPr lang="ru-RU" sz="1400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между</a:t>
            </a:r>
            <a:r>
              <a:rPr lang="ru-RU" sz="1400" b="0" dirty="0"/>
              <a:t> ними и их свойств</a:t>
            </a:r>
          </a:p>
        </p:txBody>
      </p:sp>
      <p:sp>
        <p:nvSpPr>
          <p:cNvPr id="9" name="Правая фигурная скобка 8"/>
          <p:cNvSpPr/>
          <p:nvPr/>
        </p:nvSpPr>
        <p:spPr>
          <a:xfrm>
            <a:off x="6967101" y="1777512"/>
            <a:ext cx="228600" cy="2460786"/>
          </a:xfrm>
          <a:prstGeom prst="rightBrace">
            <a:avLst>
              <a:gd name="adj1" fmla="val 101075"/>
              <a:gd name="adj2" fmla="val 54785"/>
            </a:avLst>
          </a:prstGeom>
          <a:ln w="12700">
            <a:solidFill>
              <a:srgbClr val="4F81B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авая фигурная скобка 9"/>
          <p:cNvSpPr/>
          <p:nvPr/>
        </p:nvSpPr>
        <p:spPr>
          <a:xfrm>
            <a:off x="6641484" y="4654482"/>
            <a:ext cx="228600" cy="859952"/>
          </a:xfrm>
          <a:prstGeom prst="rightBrace">
            <a:avLst>
              <a:gd name="adj1" fmla="val 51173"/>
              <a:gd name="adj2" fmla="val 54785"/>
            </a:avLst>
          </a:prstGeom>
          <a:ln w="12700">
            <a:solidFill>
              <a:srgbClr val="4F81B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TextBox 10"/>
          <p:cNvSpPr txBox="1"/>
          <p:nvPr/>
        </p:nvSpPr>
        <p:spPr>
          <a:xfrm>
            <a:off x="6822395" y="4654482"/>
            <a:ext cx="197206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1" i="0" u="none" strike="noStrike" cap="none" spc="0" normalizeH="0" baseline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</a:defRPr>
            </a:lvl1pPr>
          </a:lstStyle>
          <a:p>
            <a:pPr algn="ctr"/>
            <a:r>
              <a:rPr lang="en-US" sz="1400" dirty="0"/>
              <a:t>UML </a:t>
            </a:r>
            <a:r>
              <a:rPr lang="ru-RU" sz="1400" dirty="0"/>
              <a:t>уровня конкретных ИС</a:t>
            </a:r>
          </a:p>
          <a:p>
            <a:pPr algn="ctr"/>
            <a:r>
              <a:rPr lang="ru-RU" sz="1400" b="0" dirty="0"/>
              <a:t>(напр. диаграммы классов ИС)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66659" y="5783025"/>
            <a:ext cx="84346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</a:defRPr>
            </a:lvl1pPr>
          </a:lstStyle>
          <a:p>
            <a:r>
              <a:rPr lang="ru-RU" sz="1800" dirty="0">
                <a:solidFill>
                  <a:srgbClr val="3888CA"/>
                </a:solidFill>
                <a:latin typeface="Arial Narrow" panose="020B0606020202030204" pitchFamily="34" charset="0"/>
              </a:rPr>
              <a:t>Требования к метамодели: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1800" b="0" dirty="0">
                <a:solidFill>
                  <a:srgbClr val="3888CA"/>
                </a:solidFill>
                <a:latin typeface="Arial Narrow" panose="020B0606020202030204" pitchFamily="34" charset="0"/>
              </a:rPr>
              <a:t>Максимально гибкая структура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1800" b="0" dirty="0" err="1">
                <a:solidFill>
                  <a:srgbClr val="3888CA"/>
                </a:solidFill>
                <a:latin typeface="Arial Narrow" panose="020B0606020202030204" pitchFamily="34" charset="0"/>
              </a:rPr>
              <a:t>Метаклассы</a:t>
            </a:r>
            <a:r>
              <a:rPr lang="ru-RU" sz="1800" b="0" dirty="0">
                <a:solidFill>
                  <a:srgbClr val="3888CA"/>
                </a:solidFill>
                <a:latin typeface="Arial Narrow" panose="020B0606020202030204" pitchFamily="34" charset="0"/>
              </a:rPr>
              <a:t> можно соотнести с элементами </a:t>
            </a:r>
            <a:r>
              <a:rPr lang="en-US" sz="1800" b="0" dirty="0">
                <a:solidFill>
                  <a:srgbClr val="3888CA"/>
                </a:solidFill>
                <a:latin typeface="Arial Narrow" panose="020B0606020202030204" pitchFamily="34" charset="0"/>
              </a:rPr>
              <a:t>UML-</a:t>
            </a:r>
            <a:r>
              <a:rPr lang="ru-RU" sz="1800" b="0" dirty="0">
                <a:solidFill>
                  <a:srgbClr val="3888CA"/>
                </a:solidFill>
                <a:latin typeface="Arial Narrow" panose="020B0606020202030204" pitchFamily="34" charset="0"/>
              </a:rPr>
              <a:t>диаграмм</a:t>
            </a:r>
          </a:p>
        </p:txBody>
      </p:sp>
      <p:sp>
        <p:nvSpPr>
          <p:cNvPr id="13" name="Прямоугольник 12"/>
          <p:cNvSpPr/>
          <p:nvPr/>
        </p:nvSpPr>
        <p:spPr>
          <a:xfrm>
            <a:off x="1723949" y="3869480"/>
            <a:ext cx="1120878" cy="396000"/>
          </a:xfrm>
          <a:prstGeom prst="rect">
            <a:avLst/>
          </a:prstGeom>
          <a:solidFill>
            <a:schemeClr val="bg1"/>
          </a:solidFill>
          <a:ln w="28575">
            <a:solidFill>
              <a:srgbClr val="4F81BD"/>
            </a:solidFill>
          </a:ln>
        </p:spPr>
        <p:txBody>
          <a:bodyPr wrap="square" lIns="0" tIns="45720" rIns="0" bIns="45720" rtlCol="0" anchor="ctr" anchorCtr="0">
            <a:noAutofit/>
          </a:bodyPr>
          <a:lstStyle/>
          <a:p>
            <a:pPr algn="ctr"/>
            <a:r>
              <a:rPr lang="ru-RU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Клиент</a:t>
            </a:r>
          </a:p>
        </p:txBody>
      </p:sp>
      <p:sp>
        <p:nvSpPr>
          <p:cNvPr id="14" name="Прямоугольник 13"/>
          <p:cNvSpPr/>
          <p:nvPr/>
        </p:nvSpPr>
        <p:spPr>
          <a:xfrm>
            <a:off x="2906700" y="1809629"/>
            <a:ext cx="1120878" cy="612000"/>
          </a:xfrm>
          <a:prstGeom prst="rect">
            <a:avLst/>
          </a:prstGeom>
          <a:solidFill>
            <a:schemeClr val="bg1"/>
          </a:solidFill>
          <a:ln w="28575">
            <a:solidFill>
              <a:srgbClr val="4F81BD"/>
            </a:solidFill>
          </a:ln>
        </p:spPr>
        <p:txBody>
          <a:bodyPr wrap="square" lIns="0" tIns="45720" rIns="0" bIns="45720" rtlCol="0" anchor="ctr" anchorCtr="0">
            <a:noAutofit/>
          </a:bodyPr>
          <a:lstStyle/>
          <a:p>
            <a:pPr algn="ctr"/>
            <a:r>
              <a:rPr lang="ru-RU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Базовая сущность</a:t>
            </a:r>
          </a:p>
        </p:txBody>
      </p:sp>
      <p:sp>
        <p:nvSpPr>
          <p:cNvPr id="15" name="Прямоугольник 14"/>
          <p:cNvSpPr/>
          <p:nvPr/>
        </p:nvSpPr>
        <p:spPr>
          <a:xfrm>
            <a:off x="4089451" y="3869480"/>
            <a:ext cx="1120878" cy="396000"/>
          </a:xfrm>
          <a:prstGeom prst="rect">
            <a:avLst/>
          </a:prstGeom>
          <a:solidFill>
            <a:schemeClr val="bg1"/>
          </a:solidFill>
          <a:ln w="28575">
            <a:solidFill>
              <a:srgbClr val="4F81BD"/>
            </a:solidFill>
          </a:ln>
        </p:spPr>
        <p:txBody>
          <a:bodyPr wrap="square" lIns="0" tIns="45720" rIns="0" bIns="45720" rtlCol="0" anchor="ctr" anchorCtr="0">
            <a:noAutofit/>
          </a:bodyPr>
          <a:lstStyle/>
          <a:p>
            <a:pPr algn="ctr"/>
            <a:r>
              <a:rPr lang="ru-RU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Договор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326513" y="2455518"/>
            <a:ext cx="348172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4F81BD"/>
                </a:solidFill>
              </a:rPr>
              <a:t>…</a:t>
            </a:r>
            <a:endParaRPr lang="ru-RU" b="1" dirty="0">
              <a:solidFill>
                <a:srgbClr val="4F81BD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265431" y="878447"/>
            <a:ext cx="449181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</a:defRPr>
            </a:lvl1pPr>
          </a:lstStyle>
          <a:p>
            <a:pPr algn="ctr"/>
            <a:r>
              <a:rPr lang="ru-RU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Метаклассы</a:t>
            </a:r>
            <a:endParaRPr lang="ru-RU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ru-RU" sz="1400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представляют собой наиболее общее описание типовых объектов, встречающихся в разных ИС</a:t>
            </a:r>
          </a:p>
        </p:txBody>
      </p:sp>
      <p:cxnSp>
        <p:nvCxnSpPr>
          <p:cNvPr id="34" name="Прямая со стрелкой 33"/>
          <p:cNvCxnSpPr/>
          <p:nvPr/>
        </p:nvCxnSpPr>
        <p:spPr>
          <a:xfrm flipH="1" flipV="1">
            <a:off x="1278322" y="4288551"/>
            <a:ext cx="376507" cy="442337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Прямая со стрелкой 35"/>
          <p:cNvCxnSpPr/>
          <p:nvPr/>
        </p:nvCxnSpPr>
        <p:spPr>
          <a:xfrm flipV="1">
            <a:off x="1754818" y="4299893"/>
            <a:ext cx="2627152" cy="448850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Прямая со стрелкой 38"/>
          <p:cNvCxnSpPr/>
          <p:nvPr/>
        </p:nvCxnSpPr>
        <p:spPr>
          <a:xfrm flipV="1">
            <a:off x="2975762" y="4273439"/>
            <a:ext cx="254658" cy="519540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Прямая со стрелкой 41"/>
          <p:cNvCxnSpPr/>
          <p:nvPr/>
        </p:nvCxnSpPr>
        <p:spPr>
          <a:xfrm flipH="1" flipV="1">
            <a:off x="2480594" y="4288551"/>
            <a:ext cx="452545" cy="442337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Прямая со стрелкой 44"/>
          <p:cNvCxnSpPr>
            <a:stCxn id="6" idx="0"/>
          </p:cNvCxnSpPr>
          <p:nvPr/>
        </p:nvCxnSpPr>
        <p:spPr>
          <a:xfrm flipH="1" flipV="1">
            <a:off x="4717104" y="4294083"/>
            <a:ext cx="821211" cy="493411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Прямоугольник 25"/>
          <p:cNvSpPr/>
          <p:nvPr/>
        </p:nvSpPr>
        <p:spPr>
          <a:xfrm>
            <a:off x="2037605" y="2948998"/>
            <a:ext cx="1120878" cy="396000"/>
          </a:xfrm>
          <a:prstGeom prst="rect">
            <a:avLst/>
          </a:prstGeom>
          <a:solidFill>
            <a:schemeClr val="bg1"/>
          </a:solidFill>
          <a:ln w="28575">
            <a:solidFill>
              <a:srgbClr val="4F81BD"/>
            </a:solidFill>
          </a:ln>
        </p:spPr>
        <p:txBody>
          <a:bodyPr wrap="square" lIns="0" tIns="45720" rIns="0" bIns="45720" rtlCol="0" anchor="ctr" anchorCtr="0">
            <a:noAutofit/>
          </a:bodyPr>
          <a:lstStyle/>
          <a:p>
            <a:pPr algn="ctr"/>
            <a:r>
              <a:rPr lang="ru-RU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Участники</a:t>
            </a:r>
          </a:p>
        </p:txBody>
      </p:sp>
      <p:sp>
        <p:nvSpPr>
          <p:cNvPr id="27" name="Прямоугольник 26"/>
          <p:cNvSpPr/>
          <p:nvPr/>
        </p:nvSpPr>
        <p:spPr>
          <a:xfrm>
            <a:off x="3756589" y="2948998"/>
            <a:ext cx="1120878" cy="396000"/>
          </a:xfrm>
          <a:prstGeom prst="rect">
            <a:avLst/>
          </a:prstGeom>
          <a:solidFill>
            <a:schemeClr val="bg1"/>
          </a:solidFill>
          <a:ln w="28575">
            <a:solidFill>
              <a:srgbClr val="4F81BD"/>
            </a:solidFill>
          </a:ln>
        </p:spPr>
        <p:txBody>
          <a:bodyPr wrap="square" lIns="0" tIns="45720" rIns="0" bIns="45720" rtlCol="0" anchor="ctr" anchorCtr="0">
            <a:noAutofit/>
          </a:bodyPr>
          <a:lstStyle/>
          <a:p>
            <a:pPr algn="ctr"/>
            <a:r>
              <a:rPr lang="ru-RU" sz="1600" b="1">
                <a:solidFill>
                  <a:schemeClr val="tx1">
                    <a:lumMod val="75000"/>
                    <a:lumOff val="25000"/>
                  </a:schemeClr>
                </a:solidFill>
              </a:rPr>
              <a:t>Документы</a:t>
            </a:r>
            <a:endParaRPr lang="ru-RU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8" name="Прямоугольник 27"/>
          <p:cNvSpPr/>
          <p:nvPr/>
        </p:nvSpPr>
        <p:spPr>
          <a:xfrm>
            <a:off x="541198" y="3869480"/>
            <a:ext cx="1120878" cy="396000"/>
          </a:xfrm>
          <a:prstGeom prst="rect">
            <a:avLst/>
          </a:prstGeom>
          <a:solidFill>
            <a:schemeClr val="bg1"/>
          </a:solidFill>
          <a:ln w="28575">
            <a:solidFill>
              <a:srgbClr val="4F81BD"/>
            </a:solidFill>
          </a:ln>
        </p:spPr>
        <p:txBody>
          <a:bodyPr wrap="square" lIns="0" tIns="45720" rIns="0" bIns="45720" rtlCol="0" anchor="ctr" anchorCtr="0">
            <a:noAutofit/>
          </a:bodyPr>
          <a:lstStyle/>
          <a:p>
            <a:pPr algn="ctr"/>
            <a:r>
              <a:rPr lang="ru-RU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Сотрудник</a:t>
            </a:r>
          </a:p>
        </p:txBody>
      </p:sp>
      <p:sp>
        <p:nvSpPr>
          <p:cNvPr id="29" name="Прямоугольник 28"/>
          <p:cNvSpPr/>
          <p:nvPr/>
        </p:nvSpPr>
        <p:spPr>
          <a:xfrm>
            <a:off x="5272201" y="3869480"/>
            <a:ext cx="1120878" cy="396000"/>
          </a:xfrm>
          <a:prstGeom prst="rect">
            <a:avLst/>
          </a:prstGeom>
          <a:solidFill>
            <a:schemeClr val="bg1"/>
          </a:solidFill>
          <a:ln w="28575">
            <a:solidFill>
              <a:srgbClr val="4F81BD"/>
            </a:solidFill>
          </a:ln>
        </p:spPr>
        <p:txBody>
          <a:bodyPr wrap="square" lIns="0" tIns="45720" rIns="0" bIns="45720" rtlCol="0" anchor="ctr" anchorCtr="0">
            <a:noAutofit/>
          </a:bodyPr>
          <a:lstStyle/>
          <a:p>
            <a:pPr algn="ctr"/>
            <a:r>
              <a:rPr lang="ru-RU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Паспорт</a:t>
            </a:r>
          </a:p>
        </p:txBody>
      </p:sp>
      <p:sp>
        <p:nvSpPr>
          <p:cNvPr id="30" name="Прямоугольник 29"/>
          <p:cNvSpPr/>
          <p:nvPr/>
        </p:nvSpPr>
        <p:spPr>
          <a:xfrm>
            <a:off x="2906700" y="3869480"/>
            <a:ext cx="1120878" cy="396000"/>
          </a:xfrm>
          <a:prstGeom prst="rect">
            <a:avLst/>
          </a:prstGeom>
          <a:solidFill>
            <a:schemeClr val="bg1"/>
          </a:solidFill>
          <a:ln w="28575">
            <a:solidFill>
              <a:srgbClr val="4F81BD"/>
            </a:solidFill>
          </a:ln>
        </p:spPr>
        <p:txBody>
          <a:bodyPr wrap="square" lIns="0" tIns="45720" rIns="0" bIns="45720" rtlCol="0" anchor="ctr" anchorCtr="0">
            <a:noAutofit/>
          </a:bodyPr>
          <a:lstStyle/>
          <a:p>
            <a:pPr algn="ctr"/>
            <a:r>
              <a:rPr lang="ru-RU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Контрагент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3295039" y="3358920"/>
            <a:ext cx="348172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4F81BD"/>
                </a:solidFill>
              </a:rPr>
              <a:t>…</a:t>
            </a:r>
            <a:endParaRPr lang="ru-RU" b="1" dirty="0">
              <a:solidFill>
                <a:srgbClr val="4F81BD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93254" y="763524"/>
            <a:ext cx="1674164" cy="1107996"/>
          </a:xfrm>
          <a:prstGeom prst="rect">
            <a:avLst/>
          </a:prstGeom>
          <a:solidFill>
            <a:schemeClr val="bg1"/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ru-RU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</a:defRPr>
            </a:lvl1pPr>
          </a:lstStyle>
          <a:p>
            <a:r>
              <a:rPr lang="ru-RU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Стандартные поля:</a:t>
            </a:r>
          </a:p>
          <a:p>
            <a:pPr marL="180000" indent="-285750">
              <a:buFont typeface="Arial" panose="020B0604020202020204" pitchFamily="34" charset="0"/>
              <a:buChar char="•"/>
            </a:pPr>
            <a:r>
              <a:rPr lang="ru-RU" sz="1100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ФИО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100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Дата рождения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100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Адрес проживания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100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Номер телефона</a:t>
            </a:r>
          </a:p>
          <a:p>
            <a:r>
              <a:rPr lang="ru-RU" sz="1100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…</a:t>
            </a:r>
          </a:p>
        </p:txBody>
      </p:sp>
      <p:cxnSp>
        <p:nvCxnSpPr>
          <p:cNvPr id="40" name="Прямая со стрелкой 39"/>
          <p:cNvCxnSpPr/>
          <p:nvPr/>
        </p:nvCxnSpPr>
        <p:spPr>
          <a:xfrm flipH="1">
            <a:off x="865470" y="1979889"/>
            <a:ext cx="1966977" cy="1781889"/>
          </a:xfrm>
          <a:prstGeom prst="straightConnector1">
            <a:avLst/>
          </a:prstGeom>
          <a:ln w="19050">
            <a:solidFill>
              <a:srgbClr val="FF5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Прямая со стрелкой 42"/>
          <p:cNvCxnSpPr/>
          <p:nvPr/>
        </p:nvCxnSpPr>
        <p:spPr>
          <a:xfrm>
            <a:off x="4116266" y="1960839"/>
            <a:ext cx="1982488" cy="1782025"/>
          </a:xfrm>
          <a:prstGeom prst="straightConnector1">
            <a:avLst/>
          </a:prstGeom>
          <a:ln w="19050">
            <a:solidFill>
              <a:srgbClr val="FF5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Прямая со стрелкой 46"/>
          <p:cNvCxnSpPr/>
          <p:nvPr/>
        </p:nvCxnSpPr>
        <p:spPr>
          <a:xfrm flipH="1">
            <a:off x="1118660" y="3358920"/>
            <a:ext cx="1406092" cy="480286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Прямая со стрелкой 49"/>
          <p:cNvCxnSpPr>
            <a:endCxn id="13" idx="0"/>
          </p:cNvCxnSpPr>
          <p:nvPr/>
        </p:nvCxnSpPr>
        <p:spPr>
          <a:xfrm flipH="1">
            <a:off x="2284388" y="3373896"/>
            <a:ext cx="372084" cy="495584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Прямая со стрелкой 52"/>
          <p:cNvCxnSpPr/>
          <p:nvPr/>
        </p:nvCxnSpPr>
        <p:spPr>
          <a:xfrm>
            <a:off x="2765386" y="3358920"/>
            <a:ext cx="501221" cy="510560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Прямая со стрелкой 55"/>
          <p:cNvCxnSpPr/>
          <p:nvPr/>
        </p:nvCxnSpPr>
        <p:spPr>
          <a:xfrm>
            <a:off x="4384998" y="3373896"/>
            <a:ext cx="247151" cy="459708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Прямая со стрелкой 58"/>
          <p:cNvCxnSpPr/>
          <p:nvPr/>
        </p:nvCxnSpPr>
        <p:spPr>
          <a:xfrm>
            <a:off x="4550426" y="3373896"/>
            <a:ext cx="984821" cy="465310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 стрелкой 17"/>
          <p:cNvCxnSpPr/>
          <p:nvPr/>
        </p:nvCxnSpPr>
        <p:spPr>
          <a:xfrm flipH="1">
            <a:off x="4080501" y="1427175"/>
            <a:ext cx="878970" cy="691614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507118" y="1964224"/>
            <a:ext cx="1497007" cy="1107996"/>
          </a:xfrm>
          <a:prstGeom prst="rect">
            <a:avLst/>
          </a:prstGeom>
          <a:solidFill>
            <a:schemeClr val="bg1"/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ru-RU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</a:defRPr>
            </a:lvl1pPr>
          </a:lstStyle>
          <a:p>
            <a:r>
              <a:rPr lang="ru-RU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Стандартные поля:</a:t>
            </a:r>
          </a:p>
          <a:p>
            <a:pPr marL="180000" indent="-285750">
              <a:buFont typeface="Arial" panose="020B0604020202020204" pitchFamily="34" charset="0"/>
              <a:buChar char="•"/>
            </a:pPr>
            <a:r>
              <a:rPr lang="ru-RU" sz="1100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ФИО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100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Дата рождения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100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Подразделение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100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Должность</a:t>
            </a:r>
          </a:p>
          <a:p>
            <a:r>
              <a:rPr lang="ru-RU" sz="1100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…</a:t>
            </a:r>
          </a:p>
        </p:txBody>
      </p:sp>
      <p:cxnSp>
        <p:nvCxnSpPr>
          <p:cNvPr id="66" name="Прямая со стрелкой 65"/>
          <p:cNvCxnSpPr/>
          <p:nvPr/>
        </p:nvCxnSpPr>
        <p:spPr>
          <a:xfrm flipH="1" flipV="1">
            <a:off x="215454" y="1907397"/>
            <a:ext cx="397847" cy="1962083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Прямая со стрелкой 68"/>
          <p:cNvCxnSpPr/>
          <p:nvPr/>
        </p:nvCxnSpPr>
        <p:spPr>
          <a:xfrm flipH="1" flipV="1">
            <a:off x="1703909" y="3098444"/>
            <a:ext cx="101818" cy="754465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Прямая со стрелкой 88"/>
          <p:cNvCxnSpPr/>
          <p:nvPr/>
        </p:nvCxnSpPr>
        <p:spPr>
          <a:xfrm flipH="1" flipV="1">
            <a:off x="2707194" y="4295754"/>
            <a:ext cx="2518537" cy="462302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Прямая со стрелкой 94"/>
          <p:cNvCxnSpPr/>
          <p:nvPr/>
        </p:nvCxnSpPr>
        <p:spPr>
          <a:xfrm flipH="1" flipV="1">
            <a:off x="5535248" y="4294083"/>
            <a:ext cx="122334" cy="436805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 стрелкой 20"/>
          <p:cNvCxnSpPr/>
          <p:nvPr/>
        </p:nvCxnSpPr>
        <p:spPr>
          <a:xfrm flipH="1">
            <a:off x="4584788" y="1597292"/>
            <a:ext cx="619354" cy="1351706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 стрелкой 22"/>
          <p:cNvCxnSpPr/>
          <p:nvPr/>
        </p:nvCxnSpPr>
        <p:spPr>
          <a:xfrm>
            <a:off x="5535247" y="1617111"/>
            <a:ext cx="244671" cy="2188339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533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/>
              <a:t>Реализация метамодели с помощью </a:t>
            </a:r>
            <a:r>
              <a:rPr lang="en-US" dirty="0"/>
              <a:t>Concept map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6" t="19287" r="937" b="2040"/>
          <a:stretch/>
        </p:blipFill>
        <p:spPr>
          <a:xfrm>
            <a:off x="47624" y="1001108"/>
            <a:ext cx="9058276" cy="320894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59532" y="4791415"/>
            <a:ext cx="842493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solidFill>
                  <a:srgbClr val="3888CA"/>
                </a:solidFill>
                <a:latin typeface="Arial Narrow" panose="020B0606020202030204" pitchFamily="34" charset="0"/>
              </a:rPr>
              <a:t>Суть механизма </a:t>
            </a:r>
            <a:r>
              <a:rPr lang="en-US" b="1" dirty="0">
                <a:solidFill>
                  <a:srgbClr val="3888CA"/>
                </a:solidFill>
                <a:latin typeface="Arial Narrow" panose="020B0606020202030204" pitchFamily="34" charset="0"/>
              </a:rPr>
              <a:t>Concept map</a:t>
            </a:r>
            <a:r>
              <a:rPr lang="ru-RU" b="1" dirty="0">
                <a:solidFill>
                  <a:srgbClr val="3888CA"/>
                </a:solidFill>
                <a:latin typeface="Arial Narrow" panose="020B0606020202030204" pitchFamily="34" charset="0"/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3888CA"/>
                </a:solidFill>
                <a:latin typeface="Arial Narrow" panose="020B0606020202030204" pitchFamily="34" charset="0"/>
              </a:rPr>
              <a:t>Максимально гибкая структура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3888CA"/>
                </a:solidFill>
                <a:latin typeface="Arial Narrow" panose="020B0606020202030204" pitchFamily="34" charset="0"/>
              </a:rPr>
              <a:t>Любой узел графа может содержать произвольный набор свойств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3888CA"/>
                </a:solidFill>
                <a:latin typeface="Arial Narrow" panose="020B0606020202030204" pitchFamily="34" charset="0"/>
              </a:rPr>
              <a:t>Любая связь может иметь произвольный тип и набор свойств</a:t>
            </a:r>
          </a:p>
          <a:p>
            <a:endParaRPr lang="ru-RU" dirty="0"/>
          </a:p>
          <a:p>
            <a:r>
              <a:rPr lang="ru-RU" dirty="0">
                <a:solidFill>
                  <a:srgbClr val="3888CA"/>
                </a:solidFill>
                <a:latin typeface="Arial Narrow" panose="020B0606020202030204" pitchFamily="34" charset="0"/>
              </a:rPr>
              <a:t>В частности, сущности и связи могут быть элементами нотации </a:t>
            </a:r>
            <a:r>
              <a:rPr lang="en-US" dirty="0">
                <a:solidFill>
                  <a:srgbClr val="3888CA"/>
                </a:solidFill>
                <a:latin typeface="Arial Narrow" panose="020B0606020202030204" pitchFamily="34" charset="0"/>
              </a:rPr>
              <a:t>UML</a:t>
            </a:r>
            <a:endParaRPr lang="ru-RU" dirty="0">
              <a:solidFill>
                <a:srgbClr val="3888CA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96995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55" y="908720"/>
            <a:ext cx="8628509" cy="4884074"/>
          </a:xfrm>
          <a:prstGeom prst="rect">
            <a:avLst/>
          </a:prstGeom>
        </p:spPr>
      </p:pic>
      <p:sp>
        <p:nvSpPr>
          <p:cNvPr id="4" name="Текст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/>
              <a:t>ВИКИ-ДВИЖОК С  ПОДДЕРЖКОЙ </a:t>
            </a:r>
            <a:r>
              <a:rPr lang="en-US" dirty="0"/>
              <a:t>CONCEPT MAP</a:t>
            </a:r>
            <a:endParaRPr lang="ru-RU" dirty="0"/>
          </a:p>
        </p:txBody>
      </p:sp>
      <p:sp>
        <p:nvSpPr>
          <p:cNvPr id="8" name="Текст 4"/>
          <p:cNvSpPr>
            <a:spLocks noGrp="1"/>
          </p:cNvSpPr>
          <p:nvPr>
            <p:ph type="body" sz="quarter" idx="11"/>
          </p:nvPr>
        </p:nvSpPr>
        <p:spPr>
          <a:xfrm>
            <a:off x="119955" y="5733256"/>
            <a:ext cx="8733987" cy="1366528"/>
          </a:xfrm>
        </p:spPr>
        <p:txBody>
          <a:bodyPr/>
          <a:lstStyle/>
          <a:p>
            <a:r>
              <a:rPr lang="ru-RU" kern="1200" dirty="0">
                <a:solidFill>
                  <a:srgbClr val="3888CA"/>
                </a:solidFill>
                <a:latin typeface="Arial Narrow" panose="020B0606020202030204" pitchFamily="34" charset="0"/>
              </a:rPr>
              <a:t>Используется Вики-движок с поддержкой создания </a:t>
            </a:r>
            <a:r>
              <a:rPr lang="en-US" kern="1200" dirty="0">
                <a:solidFill>
                  <a:srgbClr val="3888CA"/>
                </a:solidFill>
                <a:latin typeface="Arial Narrow" panose="020B0606020202030204" pitchFamily="34" charset="0"/>
              </a:rPr>
              <a:t>Concept map</a:t>
            </a:r>
            <a:endParaRPr lang="ru-RU" kern="1200" dirty="0">
              <a:solidFill>
                <a:srgbClr val="3888CA"/>
              </a:solidFill>
              <a:latin typeface="Arial Narrow" panose="020B0606020202030204" pitchFamily="34" charset="0"/>
            </a:endParaRPr>
          </a:p>
          <a:p>
            <a:r>
              <a:rPr lang="ru-RU" kern="1200" dirty="0">
                <a:solidFill>
                  <a:srgbClr val="3888CA"/>
                </a:solidFill>
                <a:latin typeface="Arial Narrow" panose="020B0606020202030204" pitchFamily="34" charset="0"/>
              </a:rPr>
              <a:t>Используются стандартные сценарии добавления новых сущностей в метамодель</a:t>
            </a:r>
          </a:p>
          <a:p>
            <a:r>
              <a:rPr lang="en-US" kern="1200" dirty="0">
                <a:solidFill>
                  <a:srgbClr val="3888CA"/>
                </a:solidFill>
                <a:latin typeface="Arial Narrow" panose="020B0606020202030204" pitchFamily="34" charset="0"/>
              </a:rPr>
              <a:t>UML </a:t>
            </a:r>
            <a:r>
              <a:rPr lang="ru-RU" kern="1200" dirty="0">
                <a:solidFill>
                  <a:srgbClr val="3888CA"/>
                </a:solidFill>
                <a:latin typeface="Arial Narrow" panose="020B0606020202030204" pitchFamily="34" charset="0"/>
              </a:rPr>
              <a:t>в виде </a:t>
            </a:r>
            <a:r>
              <a:rPr lang="en-US" kern="1200" dirty="0">
                <a:solidFill>
                  <a:srgbClr val="3888CA"/>
                </a:solidFill>
                <a:latin typeface="Arial Narrow" panose="020B0606020202030204" pitchFamily="34" charset="0"/>
              </a:rPr>
              <a:t>XML </a:t>
            </a:r>
            <a:r>
              <a:rPr lang="ru-RU" kern="1200" dirty="0">
                <a:solidFill>
                  <a:srgbClr val="3888CA"/>
                </a:solidFill>
                <a:latin typeface="Arial Narrow" panose="020B0606020202030204" pitchFamily="34" charset="0"/>
              </a:rPr>
              <a:t>переводится в </a:t>
            </a:r>
            <a:r>
              <a:rPr lang="en-US" kern="1200" dirty="0">
                <a:solidFill>
                  <a:srgbClr val="3888CA"/>
                </a:solidFill>
                <a:latin typeface="Arial Narrow" panose="020B0606020202030204" pitchFamily="34" charset="0"/>
              </a:rPr>
              <a:t>RDF XML, RDF </a:t>
            </a:r>
            <a:r>
              <a:rPr lang="ru-RU" kern="1200" dirty="0">
                <a:solidFill>
                  <a:srgbClr val="3888CA"/>
                </a:solidFill>
                <a:latin typeface="Arial Narrow" panose="020B0606020202030204" pitchFamily="34" charset="0"/>
              </a:rPr>
              <a:t>загружается в Вики-движок </a:t>
            </a:r>
            <a:endParaRPr lang="en-US" kern="1200" dirty="0">
              <a:solidFill>
                <a:srgbClr val="3888CA"/>
              </a:solidFill>
              <a:latin typeface="Arial Narrow" panose="020B0606020202030204" pitchFamily="34" charset="0"/>
            </a:endParaRPr>
          </a:p>
          <a:p>
            <a:pPr marL="0" indent="0">
              <a:buNone/>
            </a:pPr>
            <a:endParaRPr lang="ru-RU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410241" y="1291330"/>
            <a:ext cx="4489238" cy="4369917"/>
          </a:xfrm>
          <a:prstGeom prst="rect">
            <a:avLst/>
          </a:prstGeom>
          <a:noFill/>
          <a:ln w="28575">
            <a:solidFill>
              <a:srgbClr val="4F81BD"/>
            </a:solidFill>
          </a:ln>
        </p:spPr>
        <p:txBody>
          <a:bodyPr wrap="square" lIns="0" tIns="45720" rIns="0" bIns="45720" rtlCol="0" anchor="ctr" anchorCtr="0">
            <a:noAutofit/>
          </a:bodyPr>
          <a:lstStyle/>
          <a:p>
            <a:pPr algn="ctr"/>
            <a:endParaRPr lang="ru-RU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636245" y="2120453"/>
            <a:ext cx="19733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1" i="1" u="none" strike="noStrike" cap="none" spc="0" normalizeH="0" baseline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alibri" panose="020F0502020204030204"/>
              </a:defRPr>
            </a:lvl1pPr>
          </a:lstStyle>
          <a:p>
            <a:r>
              <a:rPr lang="ru-RU" dirty="0"/>
              <a:t>Описание элементов</a:t>
            </a:r>
            <a:r>
              <a:rPr lang="en-US" dirty="0"/>
              <a:t> </a:t>
            </a:r>
            <a:endParaRPr lang="ru-RU" dirty="0"/>
          </a:p>
          <a:p>
            <a:r>
              <a:rPr lang="ru-RU" dirty="0"/>
              <a:t>диаграммы</a:t>
            </a:r>
          </a:p>
        </p:txBody>
      </p:sp>
      <p:sp>
        <p:nvSpPr>
          <p:cNvPr id="12" name="Прямоугольник 11"/>
          <p:cNvSpPr/>
          <p:nvPr/>
        </p:nvSpPr>
        <p:spPr>
          <a:xfrm>
            <a:off x="6835581" y="2432630"/>
            <a:ext cx="1157926" cy="998656"/>
          </a:xfrm>
          <a:prstGeom prst="rect">
            <a:avLst/>
          </a:prstGeom>
          <a:noFill/>
          <a:ln w="28575">
            <a:solidFill>
              <a:srgbClr val="4F81BD"/>
            </a:solidFill>
          </a:ln>
        </p:spPr>
        <p:txBody>
          <a:bodyPr wrap="square" lIns="0" tIns="45720" rIns="0" bIns="45720" rtlCol="0" anchor="ctr" anchorCtr="0">
            <a:noAutofit/>
          </a:bodyPr>
          <a:lstStyle/>
          <a:p>
            <a:pPr algn="ctr"/>
            <a:endParaRPr lang="ru-RU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087188" y="1436664"/>
            <a:ext cx="26465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1" i="1" u="none" strike="noStrike" cap="none" spc="0" normalizeH="0" baseline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alibri" panose="020F0502020204030204"/>
              </a:defRPr>
            </a:lvl1pPr>
          </a:lstStyle>
          <a:p>
            <a:r>
              <a:rPr lang="ru-RU" dirty="0"/>
              <a:t>Добавление дополнительных элементов и связей</a:t>
            </a:r>
          </a:p>
        </p:txBody>
      </p:sp>
      <p:cxnSp>
        <p:nvCxnSpPr>
          <p:cNvPr id="14" name="Прямая со стрелкой 13"/>
          <p:cNvCxnSpPr>
            <a:cxnSpLocks/>
            <a:stCxn id="13" idx="2"/>
            <a:endCxn id="12" idx="0"/>
          </p:cNvCxnSpPr>
          <p:nvPr/>
        </p:nvCxnSpPr>
        <p:spPr>
          <a:xfrm>
            <a:off x="7410474" y="1959884"/>
            <a:ext cx="4070" cy="4727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74858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C:\Users\bogomolov_a\Documents\Фирменный_стиль\Россети flat horizontal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1467639"/>
            <a:ext cx="3528392" cy="1344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Прямоугольник 7"/>
          <p:cNvSpPr/>
          <p:nvPr/>
        </p:nvSpPr>
        <p:spPr>
          <a:xfrm>
            <a:off x="0" y="2811789"/>
            <a:ext cx="9144000" cy="324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prstClr val="white"/>
              </a:solidFill>
            </a:endParaRPr>
          </a:p>
        </p:txBody>
      </p:sp>
      <p:pic>
        <p:nvPicPr>
          <p:cNvPr id="9" name="Picture 5" descr="C:\Users\bogomolov_a\Documents\Фирменный_стиль\Arrow.PNG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667" y="2816186"/>
            <a:ext cx="336917" cy="298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2843808" y="1556792"/>
            <a:ext cx="3384376" cy="1080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Текст 1"/>
          <p:cNvSpPr txBox="1">
            <a:spLocks/>
          </p:cNvSpPr>
          <p:nvPr/>
        </p:nvSpPr>
        <p:spPr>
          <a:xfrm>
            <a:off x="1007604" y="2330154"/>
            <a:ext cx="7200800" cy="522782"/>
          </a:xfrm>
          <a:prstGeom prst="rect">
            <a:avLst/>
          </a:prstGeom>
        </p:spPr>
        <p:txBody>
          <a:bodyPr vert="horz" lIns="33596" tIns="45503" rIns="91029" bIns="45503" rtlCol="0" anchor="ctr">
            <a:spAutoFit/>
          </a:bodyPr>
          <a:lstStyle>
            <a:defPPr>
              <a:defRPr lang="ru-RU"/>
            </a:defPPr>
            <a:lvl1pPr marL="0" algn="r" defTabSz="910238" rtl="0" eaLnBrk="1" fontAlgn="auto" latinLnBrk="0" hangingPunct="1">
              <a:spcBef>
                <a:spcPts val="0"/>
              </a:spcBef>
              <a:spcAft>
                <a:spcPts val="0"/>
              </a:spcAft>
              <a:defRPr sz="1200" kern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2800" dirty="0">
                <a:solidFill>
                  <a:prstClr val="white">
                    <a:lumMod val="50000"/>
                  </a:prstClr>
                </a:solidFill>
                <a:latin typeface="Arial Narrow" panose="020B0606020202030204" pitchFamily="34" charset="0"/>
              </a:rPr>
              <a:t>Спасибо за внимание!</a:t>
            </a:r>
          </a:p>
        </p:txBody>
      </p:sp>
      <p:sp>
        <p:nvSpPr>
          <p:cNvPr id="11" name="Текст 2">
            <a:extLst>
              <a:ext uri="{FF2B5EF4-FFF2-40B4-BE49-F238E27FC236}">
                <a16:creationId xmlns:a16="http://schemas.microsoft.com/office/drawing/2014/main" id="{D7961259-5652-411A-9A4E-549B383475DF}"/>
              </a:ext>
            </a:extLst>
          </p:cNvPr>
          <p:cNvSpPr txBox="1">
            <a:spLocks/>
          </p:cNvSpPr>
          <p:nvPr/>
        </p:nvSpPr>
        <p:spPr>
          <a:xfrm>
            <a:off x="2555776" y="6043935"/>
            <a:ext cx="4032448" cy="76944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40769" indent="-340769" algn="l" defTabSz="909701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6"/>
              </a:buBlip>
              <a:defRPr lang="en-US" sz="2300" kern="1200" dirty="0">
                <a:solidFill>
                  <a:srgbClr val="10253F"/>
                </a:solidFill>
                <a:latin typeface="Arial" pitchFamily="34" charset="0"/>
                <a:ea typeface="+mn-ea"/>
                <a:cs typeface="+mn-cs"/>
              </a:defRPr>
            </a:lvl1pPr>
            <a:lvl2pPr marL="739328" indent="-282991" algn="l" defTabSz="909701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lang="en-US" sz="1900" kern="1200" dirty="0">
                <a:solidFill>
                  <a:srgbClr val="10253F"/>
                </a:solidFill>
                <a:latin typeface="Arial" pitchFamily="34" charset="0"/>
                <a:ea typeface="+mn-ea"/>
                <a:cs typeface="+mn-cs"/>
              </a:defRPr>
            </a:lvl2pPr>
            <a:lvl3pPr marL="1136386" indent="-226628" algn="l" defTabSz="909701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300" kern="1200">
                <a:solidFill>
                  <a:srgbClr val="10253F"/>
                </a:solidFill>
                <a:latin typeface="Arial" pitchFamily="34" charset="0"/>
                <a:ea typeface="+mn-ea"/>
                <a:cs typeface="+mn-cs"/>
              </a:defRPr>
            </a:lvl3pPr>
            <a:lvl4pPr marL="1592713" indent="-226628" algn="l" defTabSz="909701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500" kern="1200">
                <a:solidFill>
                  <a:srgbClr val="10253F"/>
                </a:solidFill>
                <a:latin typeface="Arial" pitchFamily="34" charset="0"/>
                <a:ea typeface="+mn-ea"/>
                <a:cs typeface="+mn-cs"/>
              </a:defRPr>
            </a:lvl4pPr>
            <a:lvl5pPr marL="2047574" indent="-226628" algn="l" defTabSz="909701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500" kern="1200">
                <a:solidFill>
                  <a:srgbClr val="10253F"/>
                </a:solidFill>
                <a:latin typeface="Arial" pitchFamily="34" charset="0"/>
                <a:ea typeface="+mn-ea"/>
                <a:cs typeface="+mn-cs"/>
              </a:defRPr>
            </a:lvl5pPr>
            <a:lvl6pPr marL="2503150" indent="-227513" algn="l" defTabSz="9102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58273" indent="-227513" algn="l" defTabSz="9102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13392" indent="-227513" algn="l" defTabSz="9102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68512" indent="-227513" algn="l" defTabSz="9102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ru-RU" sz="2000" dirty="0">
                <a:solidFill>
                  <a:prstClr val="white">
                    <a:lumMod val="50000"/>
                  </a:prstClr>
                </a:solidFill>
                <a:latin typeface="Arial Narrow" panose="020B0606020202030204" pitchFamily="34" charset="0"/>
              </a:rPr>
              <a:t>к.э.н. Сергей Вячеславович Макрушин</a:t>
            </a:r>
            <a:endParaRPr lang="en-US" sz="2000" dirty="0">
              <a:solidFill>
                <a:prstClr val="white">
                  <a:lumMod val="50000"/>
                </a:prstClr>
              </a:solidFill>
              <a:latin typeface="Arial Narrow" panose="020B0606020202030204" pitchFamily="34" charset="0"/>
            </a:endParaRPr>
          </a:p>
          <a:p>
            <a:pPr marL="0" indent="0" algn="ctr">
              <a:buNone/>
            </a:pPr>
            <a:r>
              <a:rPr lang="en-US" sz="2000" dirty="0">
                <a:solidFill>
                  <a:prstClr val="white">
                    <a:lumMod val="50000"/>
                  </a:prstClr>
                </a:solidFill>
                <a:latin typeface="Arial Narrow" panose="020B0606020202030204" pitchFamily="34" charset="0"/>
              </a:rPr>
              <a:t>SVMakrushin@fa.ru</a:t>
            </a:r>
            <a:endParaRPr lang="ru-RU" sz="2000" dirty="0">
              <a:solidFill>
                <a:prstClr val="white">
                  <a:lumMod val="50000"/>
                </a:prstClr>
              </a:solidFill>
              <a:latin typeface="Arial Narrow" panose="020B0606020202030204" pitchFamily="34" charset="0"/>
            </a:endParaRP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77F33CDD-29DB-46A2-B573-C79B0181303A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03648" y="1251414"/>
            <a:ext cx="864096" cy="889842"/>
          </a:xfrm>
          <a:prstGeom prst="rect">
            <a:avLst/>
          </a:prstGeom>
        </p:spPr>
      </p:pic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EB385074-1252-42C0-B176-602784ECF580}"/>
              </a:ext>
            </a:extLst>
          </p:cNvPr>
          <p:cNvSpPr/>
          <p:nvPr/>
        </p:nvSpPr>
        <p:spPr>
          <a:xfrm>
            <a:off x="2267744" y="1094816"/>
            <a:ext cx="5760640" cy="10464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4400" dirty="0">
                <a:solidFill>
                  <a:schemeClr val="accent1"/>
                </a:solidFill>
                <a:latin typeface="Arial Narrow" panose="020B0606020202030204" pitchFamily="34" charset="0"/>
              </a:rPr>
              <a:t>Финансовый университет</a:t>
            </a:r>
          </a:p>
          <a:p>
            <a:r>
              <a:rPr lang="ru-RU" dirty="0">
                <a:solidFill>
                  <a:schemeClr val="accent1"/>
                </a:solidFill>
                <a:latin typeface="Arial Narrow" panose="020B0606020202030204" pitchFamily="34" charset="0"/>
              </a:rPr>
              <a:t>при Правительстве Российской Федерации</a:t>
            </a:r>
            <a:endParaRPr lang="ru-RU" sz="12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6421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0175" y="296571"/>
            <a:ext cx="87435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>
                <a:solidFill>
                  <a:schemeClr val="bg1"/>
                </a:solidFill>
                <a:latin typeface="Arial Narrow" panose="020B0606020202030204" pitchFamily="34" charset="0"/>
              </a:rPr>
              <a:t>ОСНОВНЫЕ ВОПРОСЫ СЕМАНТИЧЕСКИХ ТЕХНОЛОГИЙ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EBC6226-5A86-4FC0-83A1-F43C5168CED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68938" y="822579"/>
            <a:ext cx="7524328" cy="4824536"/>
          </a:xfrm>
          <a:prstGeom prst="rect">
            <a:avLst/>
          </a:prstGeom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8FE6B079-9656-4044-8F5F-7C39F98B2AB7}"/>
              </a:ext>
            </a:extLst>
          </p:cNvPr>
          <p:cNvSpPr/>
          <p:nvPr/>
        </p:nvSpPr>
        <p:spPr>
          <a:xfrm>
            <a:off x="1043608" y="5661248"/>
            <a:ext cx="7803152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600"/>
              </a:spcBef>
              <a:buClr>
                <a:schemeClr val="accent1"/>
              </a:buClr>
              <a:buSzPct val="125000"/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3888CA"/>
                </a:solidFill>
                <a:latin typeface="Arial Narrow" panose="020B0606020202030204" pitchFamily="34" charset="0"/>
              </a:rPr>
              <a:t>Определение понятий</a:t>
            </a:r>
          </a:p>
          <a:p>
            <a:pPr marL="285750" indent="-285750">
              <a:spcBef>
                <a:spcPts val="600"/>
              </a:spcBef>
              <a:buClr>
                <a:schemeClr val="accent1"/>
              </a:buClr>
              <a:buSzPct val="125000"/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3888CA"/>
                </a:solidFill>
                <a:latin typeface="Arial Narrow" panose="020B0606020202030204" pitchFamily="34" charset="0"/>
              </a:rPr>
              <a:t>Категоризация и нахождение взаимосвязей между понятиями</a:t>
            </a:r>
          </a:p>
          <a:p>
            <a:pPr marL="285750" indent="-285750">
              <a:spcBef>
                <a:spcPts val="600"/>
              </a:spcBef>
              <a:buClr>
                <a:schemeClr val="accent1"/>
              </a:buClr>
              <a:buSzPct val="125000"/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3888CA"/>
                </a:solidFill>
                <a:latin typeface="Arial Narrow" panose="020B0606020202030204" pitchFamily="34" charset="0"/>
              </a:rPr>
              <a:t>Извлечение смысла из сообщений</a:t>
            </a:r>
          </a:p>
        </p:txBody>
      </p:sp>
    </p:spTree>
    <p:extLst>
      <p:ext uri="{BB962C8B-B14F-4D97-AF65-F5344CB8AC3E}">
        <p14:creationId xmlns:p14="http://schemas.microsoft.com/office/powerpoint/2010/main" val="27664830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0175" y="296571"/>
            <a:ext cx="87435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>
                <a:solidFill>
                  <a:schemeClr val="bg1"/>
                </a:solidFill>
                <a:latin typeface="Arial Narrow" panose="020B0606020202030204" pitchFamily="34" charset="0"/>
              </a:rPr>
              <a:t>СЕМАНТИЧЕСКАЯ СЕТЬ</a:t>
            </a: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82467755-E17C-421A-96D2-52FBA01E7D5F}"/>
              </a:ext>
            </a:extLst>
          </p:cNvPr>
          <p:cNvSpPr/>
          <p:nvPr/>
        </p:nvSpPr>
        <p:spPr>
          <a:xfrm>
            <a:off x="670424" y="5592142"/>
            <a:ext cx="7803152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buClr>
                <a:schemeClr val="accent1"/>
              </a:buClr>
              <a:buSzPct val="125000"/>
            </a:pPr>
            <a:r>
              <a:rPr lang="ru-RU" b="1" dirty="0">
                <a:solidFill>
                  <a:srgbClr val="3888CA"/>
                </a:solidFill>
                <a:latin typeface="Arial Narrow" panose="020B0606020202030204" pitchFamily="34" charset="0"/>
              </a:rPr>
              <a:t>Семантическая сеть</a:t>
            </a:r>
            <a:r>
              <a:rPr lang="ru-RU" dirty="0">
                <a:solidFill>
                  <a:srgbClr val="3888CA"/>
                </a:solidFill>
                <a:latin typeface="Arial Narrow" panose="020B0606020202030204" pitchFamily="34" charset="0"/>
              </a:rPr>
              <a:t>  представляет знания в виде сети с ориентированными связями </a:t>
            </a:r>
          </a:p>
          <a:p>
            <a:pPr marL="285750" indent="-285750">
              <a:spcBef>
                <a:spcPts val="600"/>
              </a:spcBef>
              <a:buClr>
                <a:schemeClr val="accent1"/>
              </a:buClr>
              <a:buSzPct val="125000"/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3888CA"/>
                </a:solidFill>
                <a:latin typeface="Arial Narrow" panose="020B0606020202030204" pitchFamily="34" charset="0"/>
              </a:rPr>
              <a:t>узлы сети – понятия (абстрактные или конкретные объекты)</a:t>
            </a:r>
          </a:p>
          <a:p>
            <a:pPr marL="285750" indent="-285750">
              <a:spcBef>
                <a:spcPts val="600"/>
              </a:spcBef>
              <a:buClr>
                <a:schemeClr val="accent1"/>
              </a:buClr>
              <a:buSzPct val="125000"/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3888CA"/>
                </a:solidFill>
                <a:latin typeface="Arial Narrow" panose="020B0606020202030204" pitchFamily="34" charset="0"/>
              </a:rPr>
              <a:t>ориентированные связи – отношения между понятиями. </a:t>
            </a:r>
          </a:p>
        </p:txBody>
      </p:sp>
      <p:pic>
        <p:nvPicPr>
          <p:cNvPr id="30724" name="Picture 4" descr="https://upload.wikimedia.org/wikipedia/commons/thumb/a/a8/%D0%A1%D0%B5%D0%BC%D0%B0%D0%BD%D1%82%D0%B8%D1%87%D0%B5%D1%81%D0%BA%D0%B0%D1%8F_%D1%81%D0%B5%D1%82%D1%8C.svg/600px-%D0%A1%D0%B5%D0%BC%D0%B0%D0%BD%D1%82%D0%B8%D1%87%D0%B5%D1%81%D0%BA%D0%B0%D1%8F_%D1%81%D0%B5%D1%82%D1%8C.svg.png">
            <a:extLst>
              <a:ext uri="{FF2B5EF4-FFF2-40B4-BE49-F238E27FC236}">
                <a16:creationId xmlns:a16="http://schemas.microsoft.com/office/drawing/2014/main" id="{A8CC8395-63BC-48D0-BC9A-97794F8FE2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755" y="515210"/>
            <a:ext cx="7988070" cy="5325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57670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0175" y="296571"/>
            <a:ext cx="87435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>
                <a:solidFill>
                  <a:schemeClr val="bg1"/>
                </a:solidFill>
                <a:latin typeface="Arial Narrow" panose="020B0606020202030204" pitchFamily="34" charset="0"/>
              </a:rPr>
              <a:t>ОНТОЛОГИИ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1B8A6C80-5883-4A8B-83ED-3FF39963E37A}"/>
              </a:ext>
            </a:extLst>
          </p:cNvPr>
          <p:cNvSpPr/>
          <p:nvPr/>
        </p:nvSpPr>
        <p:spPr>
          <a:xfrm>
            <a:off x="670424" y="5748937"/>
            <a:ext cx="7803152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buClr>
                <a:schemeClr val="accent1"/>
              </a:buClr>
              <a:buSzPct val="125000"/>
            </a:pPr>
            <a:r>
              <a:rPr lang="ru-RU" b="1" dirty="0">
                <a:solidFill>
                  <a:srgbClr val="3888CA"/>
                </a:solidFill>
                <a:latin typeface="Arial Narrow" panose="020B0606020202030204" pitchFamily="34" charset="0"/>
              </a:rPr>
              <a:t>Онтология – к</a:t>
            </a:r>
            <a:r>
              <a:rPr lang="ru-RU" dirty="0">
                <a:solidFill>
                  <a:srgbClr val="3888CA"/>
                </a:solidFill>
                <a:latin typeface="Arial Narrow" panose="020B0606020202030204" pitchFamily="34" charset="0"/>
              </a:rPr>
              <a:t>онцептуальная схема, формализующая предметную область</a:t>
            </a:r>
          </a:p>
          <a:p>
            <a:pPr marL="285750" indent="-285750">
              <a:spcBef>
                <a:spcPts val="600"/>
              </a:spcBef>
              <a:buClr>
                <a:schemeClr val="accent1"/>
              </a:buClr>
              <a:buSzPct val="125000"/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3888CA"/>
                </a:solidFill>
                <a:latin typeface="Arial Narrow" panose="020B0606020202030204" pitchFamily="34" charset="0"/>
              </a:rPr>
              <a:t>содержит все основные классы объектов и связи между ними</a:t>
            </a:r>
          </a:p>
          <a:p>
            <a:pPr marL="285750" indent="-285750">
              <a:spcBef>
                <a:spcPts val="600"/>
              </a:spcBef>
              <a:buClr>
                <a:schemeClr val="accent1"/>
              </a:buClr>
              <a:buSzPct val="125000"/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3888CA"/>
                </a:solidFill>
                <a:latin typeface="Arial Narrow" panose="020B0606020202030204" pitchFamily="34" charset="0"/>
              </a:rPr>
              <a:t>состоит из: понятий, экземпляров, атрибутов и отношений между ними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0E1EF7DD-CB26-423E-BC12-ACF34F728B6C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7150" y="685800"/>
            <a:ext cx="90297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0216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0175" y="296571"/>
            <a:ext cx="87435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>
                <a:solidFill>
                  <a:schemeClr val="bg1"/>
                </a:solidFill>
                <a:latin typeface="Arial Narrow" panose="020B0606020202030204" pitchFamily="34" charset="0"/>
              </a:rPr>
              <a:t>СЕМАНТИЧЕСКАЯ ПАУТИНА (</a:t>
            </a:r>
            <a:r>
              <a:rPr lang="en-US" sz="2000" b="1" dirty="0">
                <a:solidFill>
                  <a:schemeClr val="bg1"/>
                </a:solidFill>
                <a:latin typeface="Arial Narrow" panose="020B0606020202030204" pitchFamily="34" charset="0"/>
              </a:rPr>
              <a:t>SEMANTIC WEB)</a:t>
            </a:r>
            <a:endParaRPr lang="ru-RU" sz="2000" b="1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pic>
        <p:nvPicPr>
          <p:cNvPr id="2052" name="Picture 4" descr="Image result for metadata rdf">
            <a:extLst>
              <a:ext uri="{FF2B5EF4-FFF2-40B4-BE49-F238E27FC236}">
                <a16:creationId xmlns:a16="http://schemas.microsoft.com/office/drawing/2014/main" id="{F8A1B81F-FCD8-4A21-B6C9-D3BFA22973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424" y="721075"/>
            <a:ext cx="7272808" cy="5415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BDEF5917-E4CB-4FC4-B7ED-DDF6B753D696}"/>
              </a:ext>
            </a:extLst>
          </p:cNvPr>
          <p:cNvSpPr/>
          <p:nvPr/>
        </p:nvSpPr>
        <p:spPr>
          <a:xfrm>
            <a:off x="729288" y="6021288"/>
            <a:ext cx="801917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buClr>
                <a:schemeClr val="accent1"/>
              </a:buClr>
              <a:buSzPct val="125000"/>
            </a:pPr>
            <a:r>
              <a:rPr lang="ru-RU" b="1" dirty="0">
                <a:solidFill>
                  <a:srgbClr val="3888CA"/>
                </a:solidFill>
                <a:latin typeface="Arial Narrow" panose="020B0606020202030204" pitchFamily="34" charset="0"/>
              </a:rPr>
              <a:t>Семантическая паутина </a:t>
            </a:r>
            <a:r>
              <a:rPr lang="ru-RU" dirty="0">
                <a:solidFill>
                  <a:srgbClr val="3888CA"/>
                </a:solidFill>
                <a:latin typeface="Arial Narrow" panose="020B0606020202030204" pitchFamily="34" charset="0"/>
              </a:rPr>
              <a:t>–  </a:t>
            </a:r>
            <a:r>
              <a:rPr lang="en-US" dirty="0">
                <a:solidFill>
                  <a:srgbClr val="3888CA"/>
                </a:solidFill>
                <a:latin typeface="Arial Narrow" panose="020B0606020202030204" pitchFamily="34" charset="0"/>
              </a:rPr>
              <a:t>WWW</a:t>
            </a:r>
            <a:r>
              <a:rPr lang="ru-RU" dirty="0">
                <a:solidFill>
                  <a:srgbClr val="3888CA"/>
                </a:solidFill>
                <a:latin typeface="Arial Narrow" panose="020B0606020202030204" pitchFamily="34" charset="0"/>
              </a:rPr>
              <a:t>, преобразованная в глобальную семантическую сеть, пригодную для машинной обработки</a:t>
            </a:r>
          </a:p>
        </p:txBody>
      </p:sp>
    </p:spTree>
    <p:extLst>
      <p:ext uri="{BB962C8B-B14F-4D97-AF65-F5344CB8AC3E}">
        <p14:creationId xmlns:p14="http://schemas.microsoft.com/office/powerpoint/2010/main" val="1588261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0175" y="296571"/>
            <a:ext cx="87435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>
                <a:solidFill>
                  <a:schemeClr val="bg1"/>
                </a:solidFill>
                <a:latin typeface="Arial Narrow" panose="020B0606020202030204" pitchFamily="34" charset="0"/>
              </a:rPr>
              <a:t>ЦЕЛЬ: МАШИННАЯ ОБРАБОТКА ЛЮБОЙ ИНФОРМАЦИИ</a:t>
            </a:r>
          </a:p>
        </p:txBody>
      </p:sp>
      <p:pic>
        <p:nvPicPr>
          <p:cNvPr id="9218" name="Picture 2" descr="Image result for www world wide web globe netwrok">
            <a:extLst>
              <a:ext uri="{FF2B5EF4-FFF2-40B4-BE49-F238E27FC236}">
                <a16:creationId xmlns:a16="http://schemas.microsoft.com/office/drawing/2014/main" id="{D2773C99-7B95-4419-9796-6D23F39860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5823" y="962331"/>
            <a:ext cx="5633609" cy="2704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 descr="Image result for humans on computer internet cage">
            <a:extLst>
              <a:ext uri="{FF2B5EF4-FFF2-40B4-BE49-F238E27FC236}">
                <a16:creationId xmlns:a16="http://schemas.microsoft.com/office/drawing/2014/main" id="{EB297167-C79F-4A10-BB29-AC2F437259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895821" y="3582184"/>
            <a:ext cx="2999377" cy="2007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371A651-5605-4D03-8B77-E878238D28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0056" y="3582183"/>
            <a:ext cx="2999376" cy="200705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C96B164-BB08-4C6D-B6CE-AC6D98CA9D97}"/>
              </a:ext>
            </a:extLst>
          </p:cNvPr>
          <p:cNvSpPr txBox="1"/>
          <p:nvPr/>
        </p:nvSpPr>
        <p:spPr>
          <a:xfrm>
            <a:off x="2457006" y="3192122"/>
            <a:ext cx="168988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0070C0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</a:rPr>
              <a:t>WWW</a:t>
            </a:r>
            <a:endParaRPr lang="ru-RU" sz="4400" dirty="0">
              <a:solidFill>
                <a:srgbClr val="0070C0"/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EDB600-23B0-4070-9561-328565199959}"/>
              </a:ext>
            </a:extLst>
          </p:cNvPr>
          <p:cNvSpPr txBox="1"/>
          <p:nvPr/>
        </p:nvSpPr>
        <p:spPr>
          <a:xfrm>
            <a:off x="4745130" y="3091278"/>
            <a:ext cx="2100320" cy="9818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4000" dirty="0">
                <a:solidFill>
                  <a:srgbClr val="0070C0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</a:rPr>
              <a:t>Semantic</a:t>
            </a:r>
          </a:p>
          <a:p>
            <a:pPr algn="ctr">
              <a:lnSpc>
                <a:spcPct val="70000"/>
              </a:lnSpc>
            </a:pPr>
            <a:r>
              <a:rPr lang="en-US" sz="4000" dirty="0">
                <a:solidFill>
                  <a:srgbClr val="0070C0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</a:rPr>
              <a:t>web</a:t>
            </a:r>
            <a:endParaRPr lang="ru-RU" sz="4000" dirty="0">
              <a:solidFill>
                <a:srgbClr val="0070C0"/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5195A203-47FC-4842-B895-06792B8C2290}"/>
              </a:ext>
            </a:extLst>
          </p:cNvPr>
          <p:cNvSpPr/>
          <p:nvPr/>
        </p:nvSpPr>
        <p:spPr>
          <a:xfrm>
            <a:off x="539552" y="5733256"/>
            <a:ext cx="835292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buClr>
                <a:schemeClr val="accent1"/>
              </a:buClr>
              <a:buSzPct val="125000"/>
            </a:pPr>
            <a:r>
              <a:rPr lang="ru-RU" dirty="0">
                <a:solidFill>
                  <a:srgbClr val="3888CA"/>
                </a:solidFill>
                <a:latin typeface="Arial Narrow" panose="020B0606020202030204" pitchFamily="34" charset="0"/>
              </a:rPr>
              <a:t>Несмотря на активные изыскания в области создании семантической паутины в 2000х годах на данный момент вместо реализации глобального проекта развитие пошло по пути </a:t>
            </a:r>
            <a:r>
              <a:rPr lang="ru-RU" b="1" dirty="0">
                <a:solidFill>
                  <a:srgbClr val="3888CA"/>
                </a:solidFill>
                <a:latin typeface="Arial Narrow" panose="020B0606020202030204" pitchFamily="34" charset="0"/>
              </a:rPr>
              <a:t>реализации прикладных семантических технологий</a:t>
            </a:r>
            <a:r>
              <a:rPr lang="ru-RU" dirty="0">
                <a:solidFill>
                  <a:srgbClr val="3888CA"/>
                </a:solidFill>
                <a:latin typeface="Arial Narrow" panose="020B060602020203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142692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0175" y="296571"/>
            <a:ext cx="87435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>
                <a:solidFill>
                  <a:schemeClr val="bg1"/>
                </a:solidFill>
                <a:latin typeface="Arial Narrow" panose="020B0606020202030204" pitchFamily="34" charset="0"/>
              </a:rPr>
              <a:t>МЕТАДАННЫЕ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C20BA4E-CF93-4A93-BB14-897B03D451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820" y="3720208"/>
            <a:ext cx="5328592" cy="2157064"/>
          </a:xfrm>
          <a:prstGeom prst="rect">
            <a:avLst/>
          </a:prstGeom>
        </p:spPr>
      </p:pic>
      <p:sp>
        <p:nvSpPr>
          <p:cNvPr id="6" name="Стрелка: вправо 5">
            <a:extLst>
              <a:ext uri="{FF2B5EF4-FFF2-40B4-BE49-F238E27FC236}">
                <a16:creationId xmlns:a16="http://schemas.microsoft.com/office/drawing/2014/main" id="{C45D6D1A-64C6-4F98-853E-40246D69C3DD}"/>
              </a:ext>
            </a:extLst>
          </p:cNvPr>
          <p:cNvSpPr/>
          <p:nvPr/>
        </p:nvSpPr>
        <p:spPr>
          <a:xfrm>
            <a:off x="5682184" y="1282165"/>
            <a:ext cx="367600" cy="108444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150" name="Picture 6" descr="Image result for humans on computer internet cage">
            <a:extLst>
              <a:ext uri="{FF2B5EF4-FFF2-40B4-BE49-F238E27FC236}">
                <a16:creationId xmlns:a16="http://schemas.microsoft.com/office/drawing/2014/main" id="{60133B80-43D7-4525-8AEA-21122F345E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5278" y="1012841"/>
            <a:ext cx="2634233" cy="1762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6EA6616-F802-4960-93D6-E68795C0D4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8248" y="3720208"/>
            <a:ext cx="2634232" cy="1762717"/>
          </a:xfrm>
          <a:prstGeom prst="rect">
            <a:avLst/>
          </a:prstGeom>
        </p:spPr>
      </p:pic>
      <p:sp>
        <p:nvSpPr>
          <p:cNvPr id="10" name="Стрелка: вправо 9">
            <a:extLst>
              <a:ext uri="{FF2B5EF4-FFF2-40B4-BE49-F238E27FC236}">
                <a16:creationId xmlns:a16="http://schemas.microsoft.com/office/drawing/2014/main" id="{AA1E2F99-3AF2-4690-87C9-9952B9CA2591}"/>
              </a:ext>
            </a:extLst>
          </p:cNvPr>
          <p:cNvSpPr/>
          <p:nvPr/>
        </p:nvSpPr>
        <p:spPr>
          <a:xfrm>
            <a:off x="5682184" y="4221088"/>
            <a:ext cx="367600" cy="108444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3A29C1B0-36B8-4EB7-ABF8-3B28B96BC0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633" y="2705744"/>
            <a:ext cx="2562225" cy="3048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4B2E91D-A7E6-4532-9873-453AF238BF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9937" y="1239362"/>
            <a:ext cx="5271476" cy="1209675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9AEF0FA0-0310-40CE-9E8A-EE55F210D5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3530" y="1848883"/>
            <a:ext cx="326052" cy="926675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45319369-BBF7-435D-AD2E-74D450DF2AD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78936" y="2880642"/>
            <a:ext cx="216024" cy="734482"/>
          </a:xfrm>
          <a:prstGeom prst="rect">
            <a:avLst/>
          </a:prstGeom>
        </p:spPr>
      </p:pic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A5BE40A6-BE0E-4ED9-8455-6883076080B3}"/>
              </a:ext>
            </a:extLst>
          </p:cNvPr>
          <p:cNvSpPr/>
          <p:nvPr/>
        </p:nvSpPr>
        <p:spPr>
          <a:xfrm>
            <a:off x="467544" y="6002280"/>
            <a:ext cx="80648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3888CA"/>
                </a:solidFill>
                <a:latin typeface="Arial Narrow" panose="020B0606020202030204" pitchFamily="34" charset="0"/>
              </a:rPr>
              <a:t>Использование метаданных в </a:t>
            </a:r>
            <a:r>
              <a:rPr lang="en-US" dirty="0">
                <a:solidFill>
                  <a:srgbClr val="3888CA"/>
                </a:solidFill>
                <a:latin typeface="Arial Narrow" panose="020B0606020202030204" pitchFamily="34" charset="0"/>
              </a:rPr>
              <a:t>Web – </a:t>
            </a:r>
            <a:r>
              <a:rPr lang="ru-RU" dirty="0">
                <a:solidFill>
                  <a:srgbClr val="3888CA"/>
                </a:solidFill>
                <a:latin typeface="Arial Narrow" panose="020B0606020202030204" pitchFamily="34" charset="0"/>
              </a:rPr>
              <a:t>пример реализации прикладных семантических технологий.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612005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11560" y="273303"/>
            <a:ext cx="87435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>
                <a:solidFill>
                  <a:schemeClr val="bg1"/>
                </a:solidFill>
                <a:latin typeface="Arial Narrow" panose="020B0606020202030204" pitchFamily="34" charset="0"/>
              </a:rPr>
              <a:t>ИНФРАСТРУКТУРА ПРИКЛАДНЫХ СЕМАНТИЧЕСКИХ ТЕХНОЛОГИЙ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371F6D4D-A48A-4FF2-BA2D-A7987551A1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398" y="2713886"/>
            <a:ext cx="4957690" cy="1664710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A57ED83-9996-43A9-BC1A-98FD3E63A0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493" y="2614319"/>
            <a:ext cx="956766" cy="806003"/>
          </a:xfrm>
          <a:prstGeom prst="rect">
            <a:avLst/>
          </a:prstGeom>
        </p:spPr>
      </p:pic>
      <p:pic>
        <p:nvPicPr>
          <p:cNvPr id="6" name="Picture 2" descr="https://upload.wikimedia.org/wikipedia/ru/thumb/8/86/Semantic_Web_stack.png/300px-Semantic_Web_stack.png">
            <a:extLst>
              <a:ext uri="{FF2B5EF4-FFF2-40B4-BE49-F238E27FC236}">
                <a16:creationId xmlns:a16="http://schemas.microsoft.com/office/drawing/2014/main" id="{0FB30C96-4772-4F24-9973-A1C37E059E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944100"/>
            <a:ext cx="3419686" cy="1522366"/>
          </a:xfrm>
          <a:prstGeom prst="rect">
            <a:avLst/>
          </a:prstGeom>
          <a:ln w="19050" cap="sq" cmpd="thickThin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A95DB71-D286-4841-BC44-CAC32152D0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3734" y="4626016"/>
            <a:ext cx="4957690" cy="1890585"/>
          </a:xfrm>
          <a:prstGeom prst="rect">
            <a:avLst/>
          </a:prstGeom>
        </p:spPr>
      </p:pic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8722E994-8665-4503-90BB-8B96DD163059}"/>
              </a:ext>
            </a:extLst>
          </p:cNvPr>
          <p:cNvSpPr/>
          <p:nvPr/>
        </p:nvSpPr>
        <p:spPr>
          <a:xfrm>
            <a:off x="4184706" y="3655371"/>
            <a:ext cx="1129862" cy="7006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122" name="Picture 2" descr="https://wiki.dbpedia.org/sites/default/files/DBpediaLogoFull.png">
            <a:extLst>
              <a:ext uri="{FF2B5EF4-FFF2-40B4-BE49-F238E27FC236}">
                <a16:creationId xmlns:a16="http://schemas.microsoft.com/office/drawing/2014/main" id="{9AC855EE-FB8F-4CCD-9AF0-6C912F41E7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9730" y="3691638"/>
            <a:ext cx="1129862" cy="698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73118113-658C-49B5-9882-5B6B18B18BD4}"/>
              </a:ext>
            </a:extLst>
          </p:cNvPr>
          <p:cNvSpPr/>
          <p:nvPr/>
        </p:nvSpPr>
        <p:spPr>
          <a:xfrm>
            <a:off x="5647496" y="2946076"/>
            <a:ext cx="286909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rgbClr val="3888CA"/>
                </a:solidFill>
                <a:latin typeface="Arial Narrow" panose="020B0606020202030204" pitchFamily="34" charset="0"/>
              </a:rPr>
              <a:t>Крупные универсальные онтологии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3E27D8B9-936D-40D7-B34E-7E7AECCFBC99}"/>
              </a:ext>
            </a:extLst>
          </p:cNvPr>
          <p:cNvSpPr/>
          <p:nvPr/>
        </p:nvSpPr>
        <p:spPr>
          <a:xfrm>
            <a:off x="5624512" y="5013176"/>
            <a:ext cx="286909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rgbClr val="3888CA"/>
                </a:solidFill>
                <a:latin typeface="Arial Narrow" panose="020B0606020202030204" pitchFamily="34" charset="0"/>
              </a:rPr>
              <a:t>Отраслевые</a:t>
            </a:r>
          </a:p>
          <a:p>
            <a:r>
              <a:rPr lang="ru-RU" sz="2400" dirty="0">
                <a:solidFill>
                  <a:srgbClr val="3888CA"/>
                </a:solidFill>
                <a:latin typeface="Arial Narrow" panose="020B0606020202030204" pitchFamily="34" charset="0"/>
              </a:rPr>
              <a:t>онтологии</a:t>
            </a: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44E3FCC5-1612-43E0-B849-F3B1D48CD2BD}"/>
              </a:ext>
            </a:extLst>
          </p:cNvPr>
          <p:cNvSpPr/>
          <p:nvPr/>
        </p:nvSpPr>
        <p:spPr>
          <a:xfrm>
            <a:off x="5647392" y="1055335"/>
            <a:ext cx="286909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rgbClr val="3888CA"/>
                </a:solidFill>
                <a:latin typeface="Arial Narrow" panose="020B0606020202030204" pitchFamily="34" charset="0"/>
              </a:rPr>
              <a:t>Стек </a:t>
            </a:r>
          </a:p>
          <a:p>
            <a:r>
              <a:rPr lang="ru-RU" sz="2400" dirty="0">
                <a:solidFill>
                  <a:srgbClr val="3888CA"/>
                </a:solidFill>
                <a:latin typeface="Arial Narrow" panose="020B0606020202030204" pitchFamily="34" charset="0"/>
              </a:rPr>
              <a:t>семантических технологий</a:t>
            </a:r>
          </a:p>
        </p:txBody>
      </p:sp>
    </p:spTree>
    <p:extLst>
      <p:ext uri="{BB962C8B-B14F-4D97-AF65-F5344CB8AC3E}">
        <p14:creationId xmlns:p14="http://schemas.microsoft.com/office/powerpoint/2010/main" val="4189813206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Специальное оформление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Специальное оформление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Документ" ma:contentTypeID="0x010100FC7BE6BCECEEE34B800C783E0740B51E" ma:contentTypeVersion="6" ma:contentTypeDescription="Создание документа." ma:contentTypeScope="" ma:versionID="0543ae9b0f98a46f3609f7824b5f1409">
  <xsd:schema xmlns:xsd="http://www.w3.org/2001/XMLSchema" xmlns:xs="http://www.w3.org/2001/XMLSchema" xmlns:p="http://schemas.microsoft.com/office/2006/metadata/properties" xmlns:ns2="4fd16edd-4cac-4b3e-8f22-9640257b0ba9" xmlns:ns3="1b23803f-b564-4ef0-9d49-a4215fe47e7e" targetNamespace="http://schemas.microsoft.com/office/2006/metadata/properties" ma:root="true" ma:fieldsID="e3dde89fbbfc07f8bba46ed9c47a526a" ns2:_="" ns3:_="">
    <xsd:import namespace="4fd16edd-4cac-4b3e-8f22-9640257b0ba9"/>
    <xsd:import namespace="1b23803f-b564-4ef0-9d49-a4215fe47e7e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  <xsd:element ref="ns3:_x041a__x043e__x043c__x043c__x0435__x043d__x0442__x0430__x0440__x0438__x0439_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fd16edd-4cac-4b3e-8f22-9640257b0ba9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Значение идентификатора документа" ma:description="Значение идентификатора документа, присвоенного данному элементу." ma:internalName="_dlc_DocId" ma:readOnly="true">
      <xsd:simpleType>
        <xsd:restriction base="dms:Text"/>
      </xsd:simpleType>
    </xsd:element>
    <xsd:element name="_dlc_DocIdUrl" ma:index="9" nillable="true" ma:displayName="Идентификатор документа" ma:description="Постоянная ссылка на этот документ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Сохранить идентификатор" ma:description="Сохранять идентификатор при добавлении." ma:hidden="true" ma:internalName="_dlc_DocIdPersistId" ma:readOnly="true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b23803f-b564-4ef0-9d49-a4215fe47e7e" elementFormDefault="qualified">
    <xsd:import namespace="http://schemas.microsoft.com/office/2006/documentManagement/types"/>
    <xsd:import namespace="http://schemas.microsoft.com/office/infopath/2007/PartnerControls"/>
    <xsd:element name="_x041a__x043e__x043c__x043c__x0435__x043d__x0442__x0430__x0440__x0438__x0439_" ma:index="11" nillable="true" ma:displayName="Комментарий" ma:description="Комментарий" ma:internalName="_x041a__x043e__x043c__x043c__x0435__x043d__x0442__x0430__x0440__x0438__x0439_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Тип контента"/>
        <xsd:element ref="dc:title" maxOccurs="1" ma:index="4" ma:displayName="Название шаблона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p:Policy xmlns:p="office.server.policy" id="" local="true">
  <p:Name>Документ</p:Name>
  <p:Description/>
  <p:Statement/>
  <p:PolicyItems>
    <p:PolicyItem featureId="Microsoft.Office.RecordsManagement.PolicyFeatures.PolicyAudit" staticId="0x0101|8138272" UniqueId="3bb663b6-6dfd-4b44-94dc-b21c7008639d">
      <p:Name>аудит</p:Name>
      <p:Description>Аудит действий пользователей, выполняемых с документами и элементами списков, и запись в журнал аудита.</p:Description>
      <p:CustomData>
        <Audit>
          <Update/>
          <View/>
          <CheckInOut/>
          <MoveCopy/>
          <DeleteRestore/>
        </Audit>
      </p:CustomData>
    </p:PolicyItem>
  </p:PolicyItems>
</p:Policy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x041a__x043e__x043c__x043c__x0435__x043d__x0442__x0430__x0440__x0438__x0439_ xmlns="1b23803f-b564-4ef0-9d49-a4215fe47e7e">Шаблон презентации ОАО "Россети"</_x041a__x043e__x043c__x043c__x0435__x043d__x0442__x0430__x0440__x0438__x0439_>
  </documentManagement>
</p:properties>
</file>

<file path=customXml/item5.xml><?xml version="1.0" encoding="utf-8"?>
<?mso-contentType ?>
<spe:Receivers xmlns:spe="http://schemas.microsoft.com/sharepoint/events">
  <Receiver>
    <Name>Policy Auditing</Name>
    <Synchronization>Synchronous</Synchronization>
    <Type>10001</Type>
    <SequenceNumber>1100</SequenceNumber>
    <Url/>
    <Assembly>Microsoft.Office.Policy, Version=15.0.0.0, Culture=neutral, PublicKeyToken=71e9bce111e9429c</Assembly>
    <Class>Microsoft.Office.RecordsManagement.Internal.AuditHandler</Class>
    <Data/>
    <Filter/>
  </Receiver>
  <Receiver>
    <Name>Policy Auditing</Name>
    <Synchronization>Synchronous</Synchronization>
    <Type>10002</Type>
    <SequenceNumber>1101</SequenceNumber>
    <Url/>
    <Assembly>Microsoft.Office.Policy, Version=15.0.0.0, Culture=neutral, PublicKeyToken=71e9bce111e9429c</Assembly>
    <Class>Microsoft.Office.RecordsManagement.Internal.AuditHandler</Class>
    <Data/>
    <Filter/>
  </Receiver>
  <Receiver>
    <Name>Policy Auditing</Name>
    <Synchronization>Synchronous</Synchronization>
    <Type>10004</Type>
    <SequenceNumber>1102</SequenceNumber>
    <Url/>
    <Assembly>Microsoft.Office.Policy, Version=15.0.0.0, Culture=neutral, PublicKeyToken=71e9bce111e9429c</Assembly>
    <Class>Microsoft.Office.RecordsManagement.Internal.AuditHandler</Class>
    <Data/>
    <Filter/>
  </Receiver>
  <Receiver>
    <Name>Policy Auditing</Name>
    <Synchronization>Synchronous</Synchronization>
    <Type>10006</Type>
    <SequenceNumber>1103</SequenceNumber>
    <Url/>
    <Assembly>Microsoft.Office.Policy, Version=15.0.0.0, Culture=neutral, PublicKeyToken=71e9bce111e9429c</Assembly>
    <Class>Microsoft.Office.RecordsManagement.Internal.AuditHandler</Class>
    <Data/>
    <Filter/>
  </Receiver>
</spe:Receivers>
</file>

<file path=customXml/itemProps1.xml><?xml version="1.0" encoding="utf-8"?>
<ds:datastoreItem xmlns:ds="http://schemas.openxmlformats.org/officeDocument/2006/customXml" ds:itemID="{86863E6D-A7B7-4ABA-BFFB-4B0447C27AF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fd16edd-4cac-4b3e-8f22-9640257b0ba9"/>
    <ds:schemaRef ds:uri="1b23803f-b564-4ef0-9d49-a4215fe47e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E44B598-9456-443B-9216-AB3B14D4DF29}">
  <ds:schemaRefs>
    <ds:schemaRef ds:uri="office.server.policy"/>
  </ds:schemaRefs>
</ds:datastoreItem>
</file>

<file path=customXml/itemProps3.xml><?xml version="1.0" encoding="utf-8"?>
<ds:datastoreItem xmlns:ds="http://schemas.openxmlformats.org/officeDocument/2006/customXml" ds:itemID="{7C72F38B-CEDD-4D22-A56D-8E7CACAD7DFC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C98F64E5-4A0E-4549-AF8F-466D87FA8EDC}">
  <ds:schemaRefs>
    <ds:schemaRef ds:uri="http://purl.org/dc/elements/1.1/"/>
    <ds:schemaRef ds:uri="http://purl.org/dc/terms/"/>
    <ds:schemaRef ds:uri="http://www.w3.org/XML/1998/namespace"/>
    <ds:schemaRef ds:uri="http://schemas.microsoft.com/office/2006/documentManagement/types"/>
    <ds:schemaRef ds:uri="1b23803f-b564-4ef0-9d49-a4215fe47e7e"/>
    <ds:schemaRef ds:uri="http://purl.org/dc/dcmitype/"/>
    <ds:schemaRef ds:uri="4fd16edd-4cac-4b3e-8f22-9640257b0ba9"/>
    <ds:schemaRef ds:uri="http://schemas.microsoft.com/office/infopath/2007/PartnerControls"/>
    <ds:schemaRef ds:uri="http://schemas.microsoft.com/office/2006/metadata/properties"/>
    <ds:schemaRef ds:uri="http://schemas.openxmlformats.org/package/2006/metadata/core-properties"/>
  </ds:schemaRefs>
</ds:datastoreItem>
</file>

<file path=customXml/itemProps5.xml><?xml version="1.0" encoding="utf-8"?>
<ds:datastoreItem xmlns:ds="http://schemas.openxmlformats.org/officeDocument/2006/customXml" ds:itemID="{A2F680EF-2602-477F-8E98-2CBB1282A1B0}">
  <ds:schemaRefs>
    <ds:schemaRef ds:uri="http://schemas.microsoft.com/sharepoint/event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57258</TotalTime>
  <Words>1101</Words>
  <Application>Microsoft Office PowerPoint</Application>
  <PresentationFormat>Экран (4:3)</PresentationFormat>
  <Paragraphs>213</Paragraphs>
  <Slides>28</Slides>
  <Notes>11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3</vt:i4>
      </vt:variant>
      <vt:variant>
        <vt:lpstr>Заголовки слайдов</vt:lpstr>
      </vt:variant>
      <vt:variant>
        <vt:i4>28</vt:i4>
      </vt:variant>
    </vt:vector>
  </HeadingPairs>
  <TitlesOfParts>
    <vt:vector size="35" baseType="lpstr">
      <vt:lpstr>SimSun</vt:lpstr>
      <vt:lpstr>Arial</vt:lpstr>
      <vt:lpstr>Arial Narrow</vt:lpstr>
      <vt:lpstr>Calibri</vt:lpstr>
      <vt:lpstr>Тема Office</vt:lpstr>
      <vt:lpstr>Специальное оформление</vt:lpstr>
      <vt:lpstr>1_Специальное оформление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Богомолов А.Ю.</dc:creator>
  <cp:lastModifiedBy>Сергей Макрушин</cp:lastModifiedBy>
  <cp:revision>834</cp:revision>
  <cp:lastPrinted>2018-11-22T12:38:07Z</cp:lastPrinted>
  <dcterms:created xsi:type="dcterms:W3CDTF">2014-08-15T10:42:13Z</dcterms:created>
  <dcterms:modified xsi:type="dcterms:W3CDTF">2018-11-28T08:51:38Z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0x010100FC7BE6BCECEEE34B800C783E0740B51E</vt:lpwstr>
  </property>
</Properties>
</file>